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3"/>
  </p:notesMasterIdLst>
  <p:sldIdLst>
    <p:sldId id="566" r:id="rId2"/>
    <p:sldId id="561" r:id="rId3"/>
    <p:sldId id="565" r:id="rId4"/>
    <p:sldId id="575" r:id="rId5"/>
    <p:sldId id="576" r:id="rId6"/>
    <p:sldId id="574" r:id="rId7"/>
    <p:sldId id="577" r:id="rId8"/>
    <p:sldId id="578" r:id="rId9"/>
    <p:sldId id="568" r:id="rId10"/>
    <p:sldId id="569" r:id="rId11"/>
    <p:sldId id="581" r:id="rId12"/>
    <p:sldId id="582" r:id="rId13"/>
    <p:sldId id="584" r:id="rId14"/>
    <p:sldId id="587" r:id="rId15"/>
    <p:sldId id="586" r:id="rId16"/>
    <p:sldId id="567" r:id="rId17"/>
    <p:sldId id="573" r:id="rId18"/>
    <p:sldId id="579" r:id="rId19"/>
    <p:sldId id="580" r:id="rId20"/>
    <p:sldId id="562" r:id="rId21"/>
    <p:sldId id="572" r:id="rId22"/>
  </p:sldIdLst>
  <p:sldSz cx="11520488" cy="6119813"/>
  <p:notesSz cx="6858000" cy="9144000"/>
  <p:defaultTextStyle>
    <a:defPPr>
      <a:defRPr lang="en-US"/>
    </a:defPPr>
    <a:lvl1pPr marL="0" algn="l" defTabSz="742840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1pPr>
    <a:lvl2pPr marL="371419" algn="l" defTabSz="742840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2pPr>
    <a:lvl3pPr marL="742840" algn="l" defTabSz="742840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3pPr>
    <a:lvl4pPr marL="1114260" algn="l" defTabSz="742840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4pPr>
    <a:lvl5pPr marL="1485681" algn="l" defTabSz="742840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5pPr>
    <a:lvl6pPr marL="1857100" algn="l" defTabSz="742840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6pPr>
    <a:lvl7pPr marL="2228521" algn="l" defTabSz="742840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7pPr>
    <a:lvl8pPr marL="2599941" algn="l" defTabSz="742840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8pPr>
    <a:lvl9pPr marL="2971362" algn="l" defTabSz="742840" rtl="0" eaLnBrk="1" latinLnBrk="0" hangingPunct="1">
      <a:defRPr sz="146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3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3FF2-EB12-4B4D-B269-04BCAABB5705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25463" y="1143000"/>
            <a:ext cx="58070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C3733-24E5-4CD1-94AB-5C254C33D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13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6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33" algn="l" defTabSz="91426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66" algn="l" defTabSz="91426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97" algn="l" defTabSz="91426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30" algn="l" defTabSz="91426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63" algn="l" defTabSz="91426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96" algn="l" defTabSz="91426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27" algn="l" defTabSz="91426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60" algn="l" defTabSz="91426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0061" y="1001553"/>
            <a:ext cx="8640366" cy="2130602"/>
          </a:xfrm>
        </p:spPr>
        <p:txBody>
          <a:bodyPr anchor="b"/>
          <a:lstStyle>
            <a:lvl1pPr algn="ctr">
              <a:defRPr sz="5354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3214324"/>
            <a:ext cx="8640366" cy="1477538"/>
          </a:xfrm>
        </p:spPr>
        <p:txBody>
          <a:bodyPr/>
          <a:lstStyle>
            <a:lvl1pPr marL="0" indent="0" algn="ctr">
              <a:buNone/>
              <a:defRPr sz="2142"/>
            </a:lvl1pPr>
            <a:lvl2pPr marL="408005" indent="0" algn="ctr">
              <a:buNone/>
              <a:defRPr sz="1785"/>
            </a:lvl2pPr>
            <a:lvl3pPr marL="816011" indent="0" algn="ctr">
              <a:buNone/>
              <a:defRPr sz="1606"/>
            </a:lvl3pPr>
            <a:lvl4pPr marL="1224016" indent="0" algn="ctr">
              <a:buNone/>
              <a:defRPr sz="1428"/>
            </a:lvl4pPr>
            <a:lvl5pPr marL="1632021" indent="0" algn="ctr">
              <a:buNone/>
              <a:defRPr sz="1428"/>
            </a:lvl5pPr>
            <a:lvl6pPr marL="2040026" indent="0" algn="ctr">
              <a:buNone/>
              <a:defRPr sz="1428"/>
            </a:lvl6pPr>
            <a:lvl7pPr marL="2448032" indent="0" algn="ctr">
              <a:buNone/>
              <a:defRPr sz="1428"/>
            </a:lvl7pPr>
            <a:lvl8pPr marL="2856037" indent="0" algn="ctr">
              <a:buNone/>
              <a:defRPr sz="1428"/>
            </a:lvl8pPr>
            <a:lvl9pPr marL="3264042" indent="0" algn="ctr">
              <a:buNone/>
              <a:defRPr sz="1428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27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87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59" y="325829"/>
            <a:ext cx="2484105" cy="518625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3" y="325829"/>
            <a:ext cx="7308310" cy="518625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278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961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43" y="1525707"/>
            <a:ext cx="9936421" cy="2545672"/>
          </a:xfrm>
        </p:spPr>
        <p:txBody>
          <a:bodyPr anchor="b"/>
          <a:lstStyle>
            <a:lvl1pPr>
              <a:defRPr sz="5354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43" y="4095465"/>
            <a:ext cx="9936421" cy="1338709"/>
          </a:xfrm>
        </p:spPr>
        <p:txBody>
          <a:bodyPr/>
          <a:lstStyle>
            <a:lvl1pPr marL="0" indent="0">
              <a:buNone/>
              <a:defRPr sz="2142">
                <a:solidFill>
                  <a:schemeClr val="tx1">
                    <a:tint val="75000"/>
                  </a:schemeClr>
                </a:solidFill>
              </a:defRPr>
            </a:lvl1pPr>
            <a:lvl2pPr marL="408005" indent="0">
              <a:buNone/>
              <a:defRPr sz="1785">
                <a:solidFill>
                  <a:schemeClr val="tx1">
                    <a:tint val="75000"/>
                  </a:schemeClr>
                </a:solidFill>
              </a:defRPr>
            </a:lvl2pPr>
            <a:lvl3pPr marL="816011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3pPr>
            <a:lvl4pPr marL="122401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63202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04002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44803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2856037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26404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13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1629119"/>
            <a:ext cx="4896207" cy="388296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50" y="1629119"/>
            <a:ext cx="4896207" cy="388296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68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9" y="325830"/>
            <a:ext cx="9936421" cy="118288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6" y="1500207"/>
            <a:ext cx="4873706" cy="735228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6" y="2235437"/>
            <a:ext cx="4873706" cy="328798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7" y="1500207"/>
            <a:ext cx="4897707" cy="735228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7" y="2235437"/>
            <a:ext cx="4897707" cy="328798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34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288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590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44" y="407988"/>
            <a:ext cx="3715657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16" y="881142"/>
            <a:ext cx="5832247" cy="4349034"/>
          </a:xfrm>
        </p:spPr>
        <p:txBody>
          <a:bodyPr/>
          <a:lstStyle>
            <a:lvl1pPr>
              <a:defRPr sz="2856"/>
            </a:lvl1pPr>
            <a:lvl2pPr>
              <a:defRPr sz="2499"/>
            </a:lvl2pPr>
            <a:lvl3pPr>
              <a:defRPr sz="2142"/>
            </a:lvl3pPr>
            <a:lvl4pPr>
              <a:defRPr sz="1785"/>
            </a:lvl4pPr>
            <a:lvl5pPr>
              <a:defRPr sz="1785"/>
            </a:lvl5pPr>
            <a:lvl6pPr>
              <a:defRPr sz="1785"/>
            </a:lvl6pPr>
            <a:lvl7pPr>
              <a:defRPr sz="1785"/>
            </a:lvl7pPr>
            <a:lvl8pPr>
              <a:defRPr sz="1785"/>
            </a:lvl8pPr>
            <a:lvl9pPr>
              <a:defRPr sz="178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44" y="1835949"/>
            <a:ext cx="3715657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483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44" y="407988"/>
            <a:ext cx="3715657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16" y="881142"/>
            <a:ext cx="5832247" cy="4349034"/>
          </a:xfrm>
        </p:spPr>
        <p:txBody>
          <a:bodyPr anchor="t"/>
          <a:lstStyle>
            <a:lvl1pPr marL="0" indent="0">
              <a:buNone/>
              <a:defRPr sz="2856"/>
            </a:lvl1pPr>
            <a:lvl2pPr marL="408005" indent="0">
              <a:buNone/>
              <a:defRPr sz="2499"/>
            </a:lvl2pPr>
            <a:lvl3pPr marL="816011" indent="0">
              <a:buNone/>
              <a:defRPr sz="2142"/>
            </a:lvl3pPr>
            <a:lvl4pPr marL="1224016" indent="0">
              <a:buNone/>
              <a:defRPr sz="1785"/>
            </a:lvl4pPr>
            <a:lvl5pPr marL="1632021" indent="0">
              <a:buNone/>
              <a:defRPr sz="1785"/>
            </a:lvl5pPr>
            <a:lvl6pPr marL="2040026" indent="0">
              <a:buNone/>
              <a:defRPr sz="1785"/>
            </a:lvl6pPr>
            <a:lvl7pPr marL="2448032" indent="0">
              <a:buNone/>
              <a:defRPr sz="1785"/>
            </a:lvl7pPr>
            <a:lvl8pPr marL="2856037" indent="0">
              <a:buNone/>
              <a:defRPr sz="1785"/>
            </a:lvl8pPr>
            <a:lvl9pPr marL="3264042" indent="0">
              <a:buNone/>
              <a:defRPr sz="1785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44" y="1835949"/>
            <a:ext cx="3715657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479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7" y="325830"/>
            <a:ext cx="9936421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7" y="1629119"/>
            <a:ext cx="9936421" cy="3882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5672162"/>
            <a:ext cx="259211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5834A-1E99-4FF8-940D-88A71EEE7BA3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5" y="5672162"/>
            <a:ext cx="3888165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5672162"/>
            <a:ext cx="259211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83F7F-CDCF-4CFB-B8CA-CAA5A543B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00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816011" rtl="0" eaLnBrk="1" latinLnBrk="0" hangingPunct="1">
        <a:lnSpc>
          <a:spcPct val="90000"/>
        </a:lnSpc>
        <a:spcBef>
          <a:spcPct val="0"/>
        </a:spcBef>
        <a:buNone/>
        <a:defRPr sz="39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4003" indent="-204003" algn="l" defTabSz="816011" rtl="0" eaLnBrk="1" latinLnBrk="0" hangingPunct="1">
        <a:lnSpc>
          <a:spcPct val="90000"/>
        </a:lnSpc>
        <a:spcBef>
          <a:spcPts val="892"/>
        </a:spcBef>
        <a:buFont typeface="Arial" panose="020B0604020202020204" pitchFamily="34" charset="0"/>
        <a:buChar char="•"/>
        <a:defRPr sz="2499" kern="1200">
          <a:solidFill>
            <a:schemeClr val="tx1"/>
          </a:solidFill>
          <a:latin typeface="+mn-lt"/>
          <a:ea typeface="+mn-ea"/>
          <a:cs typeface="+mn-cs"/>
        </a:defRPr>
      </a:lvl1pPr>
      <a:lvl2pPr marL="61200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2142" kern="1200">
          <a:solidFill>
            <a:schemeClr val="tx1"/>
          </a:solidFill>
          <a:latin typeface="+mn-lt"/>
          <a:ea typeface="+mn-ea"/>
          <a:cs typeface="+mn-cs"/>
        </a:defRPr>
      </a:lvl2pPr>
      <a:lvl3pPr marL="1020013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785" kern="1200">
          <a:solidFill>
            <a:schemeClr val="tx1"/>
          </a:solidFill>
          <a:latin typeface="+mn-lt"/>
          <a:ea typeface="+mn-ea"/>
          <a:cs typeface="+mn-cs"/>
        </a:defRPr>
      </a:lvl3pPr>
      <a:lvl4pPr marL="142801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83602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244029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65203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3060040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468045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1pPr>
      <a:lvl2pPr marL="408005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2pPr>
      <a:lvl3pPr marL="81601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3pPr>
      <a:lvl4pPr marL="122401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63202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04002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44803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2856037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26404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圓角矩形 7"/>
          <p:cNvSpPr/>
          <p:nvPr/>
        </p:nvSpPr>
        <p:spPr>
          <a:xfrm>
            <a:off x="121443" y="109226"/>
            <a:ext cx="306000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>
                <a:solidFill>
                  <a:schemeClr val="tx1"/>
                </a:solidFill>
              </a:rPr>
              <a:t>Bacteria </a:t>
            </a:r>
          </a:p>
          <a:p>
            <a:pPr algn="ctr"/>
            <a:r>
              <a:rPr lang="el-GR" altLang="zh-TW" sz="2000" b="1" dirty="0">
                <a:solidFill>
                  <a:schemeClr val="tx1"/>
                </a:solidFill>
              </a:rPr>
              <a:t>α</a:t>
            </a:r>
            <a:r>
              <a:rPr lang="en-US" altLang="zh-TW" sz="2000" b="1" dirty="0">
                <a:solidFill>
                  <a:schemeClr val="tx1"/>
                </a:solidFill>
              </a:rPr>
              <a:t>-diversity</a:t>
            </a:r>
            <a:endParaRPr lang="zh-TW" altLang="en-US" sz="2000" b="1" dirty="0">
              <a:solidFill>
                <a:schemeClr val="tx1"/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8351043" y="127704"/>
            <a:ext cx="3060000" cy="9144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>
                <a:solidFill>
                  <a:schemeClr val="tx1"/>
                </a:solidFill>
              </a:rPr>
              <a:t>Hetero-trophic </a:t>
            </a:r>
            <a:r>
              <a:rPr lang="en-US" altLang="zh-TW" sz="2000" dirty="0" err="1">
                <a:solidFill>
                  <a:schemeClr val="tx1"/>
                </a:solidFill>
              </a:rPr>
              <a:t>nano</a:t>
            </a:r>
            <a:r>
              <a:rPr lang="en-US" altLang="zh-TW" sz="2000" dirty="0">
                <a:solidFill>
                  <a:schemeClr val="tx1"/>
                </a:solidFill>
              </a:rPr>
              <a:t>-flagellate (HNF) </a:t>
            </a:r>
          </a:p>
          <a:p>
            <a:pPr algn="ctr"/>
            <a:r>
              <a:rPr lang="el-GR" altLang="zh-TW" sz="2000" b="1" dirty="0">
                <a:solidFill>
                  <a:schemeClr val="tx1"/>
                </a:solidFill>
              </a:rPr>
              <a:t>α</a:t>
            </a:r>
            <a:r>
              <a:rPr lang="en-US" altLang="zh-TW" sz="2000" b="1" dirty="0">
                <a:solidFill>
                  <a:schemeClr val="tx1"/>
                </a:solidFill>
              </a:rPr>
              <a:t>-diversity</a:t>
            </a:r>
            <a:endParaRPr lang="zh-TW" altLang="en-US" sz="2000" b="1" dirty="0">
              <a:solidFill>
                <a:schemeClr val="tx1"/>
              </a:solidFill>
            </a:endParaRPr>
          </a:p>
        </p:txBody>
      </p:sp>
      <p:cxnSp>
        <p:nvCxnSpPr>
          <p:cNvPr id="10" name="直線單箭頭接點 9"/>
          <p:cNvCxnSpPr>
            <a:stCxn id="8" idx="3"/>
            <a:endCxn id="16" idx="1"/>
          </p:cNvCxnSpPr>
          <p:nvPr/>
        </p:nvCxnSpPr>
        <p:spPr>
          <a:xfrm>
            <a:off x="3181443" y="559226"/>
            <a:ext cx="5169600" cy="25678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arrow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121444" y="1996826"/>
            <a:ext cx="3060000" cy="9144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>
                <a:solidFill>
                  <a:schemeClr val="tx1"/>
                </a:solidFill>
              </a:rPr>
              <a:t>Deterministic </a:t>
            </a:r>
          </a:p>
          <a:p>
            <a:pPr algn="ctr"/>
            <a:r>
              <a:rPr lang="en-US" altLang="zh-TW" sz="2000" dirty="0">
                <a:solidFill>
                  <a:schemeClr val="tx1"/>
                </a:solidFill>
              </a:rPr>
              <a:t>assembly processes of </a:t>
            </a:r>
          </a:p>
          <a:p>
            <a:pPr algn="ctr"/>
            <a:r>
              <a:rPr lang="en-US" altLang="zh-TW" sz="2000" b="1" dirty="0">
                <a:solidFill>
                  <a:schemeClr val="tx1"/>
                </a:solidFill>
              </a:rPr>
              <a:t>bacteria community</a:t>
            </a:r>
            <a:endParaRPr lang="zh-TW" altLang="en-US" sz="2000" b="1" dirty="0">
              <a:solidFill>
                <a:schemeClr val="tx1"/>
              </a:solidFill>
            </a:endParaRPr>
          </a:p>
        </p:txBody>
      </p:sp>
      <p:cxnSp>
        <p:nvCxnSpPr>
          <p:cNvPr id="12" name="直線單箭頭接點 11"/>
          <p:cNvCxnSpPr>
            <a:cxnSpLocks/>
            <a:stCxn id="8" idx="2"/>
            <a:endCxn id="19" idx="0"/>
          </p:cNvCxnSpPr>
          <p:nvPr/>
        </p:nvCxnSpPr>
        <p:spPr>
          <a:xfrm>
            <a:off x="1651447" y="1009226"/>
            <a:ext cx="1" cy="987600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圓角矩形 18">
            <a:extLst>
              <a:ext uri="{FF2B5EF4-FFF2-40B4-BE49-F238E27FC236}">
                <a16:creationId xmlns:a16="http://schemas.microsoft.com/office/drawing/2014/main" id="{47DE1866-A6CF-489C-848E-A4D8C003E3C0}"/>
              </a:ext>
            </a:extLst>
          </p:cNvPr>
          <p:cNvSpPr/>
          <p:nvPr/>
        </p:nvSpPr>
        <p:spPr>
          <a:xfrm>
            <a:off x="8351043" y="1999931"/>
            <a:ext cx="306000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>
                <a:solidFill>
                  <a:schemeClr val="tx1"/>
                </a:solidFill>
              </a:rPr>
              <a:t>Deterministic </a:t>
            </a:r>
          </a:p>
          <a:p>
            <a:pPr algn="ctr"/>
            <a:r>
              <a:rPr lang="en-US" altLang="zh-TW" sz="2000" dirty="0">
                <a:solidFill>
                  <a:schemeClr val="tx1"/>
                </a:solidFill>
              </a:rPr>
              <a:t>assembly processes of </a:t>
            </a:r>
          </a:p>
          <a:p>
            <a:pPr algn="ctr"/>
            <a:r>
              <a:rPr lang="en-US" altLang="zh-TW" sz="2000" b="1" dirty="0">
                <a:solidFill>
                  <a:schemeClr val="tx1"/>
                </a:solidFill>
              </a:rPr>
              <a:t>HNF community</a:t>
            </a:r>
            <a:endParaRPr lang="zh-TW" altLang="en-US" sz="2000" b="1" dirty="0">
              <a:solidFill>
                <a:schemeClr val="tx1"/>
              </a:solidFill>
            </a:endParaRPr>
          </a:p>
        </p:txBody>
      </p:sp>
      <p:cxnSp>
        <p:nvCxnSpPr>
          <p:cNvPr id="28" name="直線單箭頭接點 11">
            <a:extLst>
              <a:ext uri="{FF2B5EF4-FFF2-40B4-BE49-F238E27FC236}">
                <a16:creationId xmlns:a16="http://schemas.microsoft.com/office/drawing/2014/main" id="{2F63CEA1-FDB0-4466-9AF7-10C6638C7A69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>
            <a:off x="9881043" y="1042108"/>
            <a:ext cx="0" cy="957827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11">
            <a:extLst>
              <a:ext uri="{FF2B5EF4-FFF2-40B4-BE49-F238E27FC236}">
                <a16:creationId xmlns:a16="http://schemas.microsoft.com/office/drawing/2014/main" id="{F0875757-B921-4728-87AA-413F44467B51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 flipV="1">
            <a:off x="3181447" y="584904"/>
            <a:ext cx="5169599" cy="1869122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 flipV="1">
            <a:off x="3181443" y="559230"/>
            <a:ext cx="5169600" cy="1890705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1619504" y="3252036"/>
            <a:ext cx="17412" cy="2246813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1619504" y="5490129"/>
            <a:ext cx="4007482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 flipV="1">
            <a:off x="1907663" y="4052932"/>
            <a:ext cx="3448595" cy="113211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2472867" y="5619561"/>
            <a:ext cx="1971374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Bacteria (HNF) diversity</a:t>
            </a:r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 rot="-5400000">
            <a:off x="-206336" y="3991770"/>
            <a:ext cx="2386872" cy="767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Deterministic </a:t>
            </a:r>
          </a:p>
          <a:p>
            <a:pPr algn="ctr"/>
            <a:r>
              <a:rPr lang="en-US" altLang="zh-TW" dirty="0"/>
              <a:t>assembly processes </a:t>
            </a:r>
          </a:p>
          <a:p>
            <a:pPr algn="ctr"/>
            <a:r>
              <a:rPr lang="en-US" altLang="zh-TW" dirty="0"/>
              <a:t>of HNF (Bacteria) community</a:t>
            </a:r>
            <a:endParaRPr lang="zh-TW" altLang="en-US" dirty="0"/>
          </a:p>
        </p:txBody>
      </p:sp>
      <p:cxnSp>
        <p:nvCxnSpPr>
          <p:cNvPr id="24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 flipH="1" flipV="1">
            <a:off x="6892544" y="3252037"/>
            <a:ext cx="17412" cy="2246813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</p:cNvCxnSpPr>
          <p:nvPr/>
        </p:nvCxnSpPr>
        <p:spPr>
          <a:xfrm>
            <a:off x="6892544" y="5490128"/>
            <a:ext cx="4007482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 flipV="1">
            <a:off x="7180706" y="4052931"/>
            <a:ext cx="3448595" cy="113211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 rot="-5400000">
            <a:off x="5556198" y="4216768"/>
            <a:ext cx="1971374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HNF (Bacteria) diversity</a:t>
            </a:r>
            <a:endParaRPr lang="zh-TW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7516693" y="5511290"/>
            <a:ext cx="2776594" cy="542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Deterministic assembly processes </a:t>
            </a:r>
          </a:p>
          <a:p>
            <a:pPr algn="ctr"/>
            <a:r>
              <a:rPr lang="en-US" altLang="zh-TW" dirty="0"/>
              <a:t>of HNF (Bacteria) community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04342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41ACBCB-9BB1-4C27-813F-077A0A9C1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784"/>
            <a:ext cx="11520488" cy="576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268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圓角矩形 7"/>
          <p:cNvSpPr/>
          <p:nvPr/>
        </p:nvSpPr>
        <p:spPr>
          <a:xfrm>
            <a:off x="1244230" y="1926449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7328230" y="192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線單箭頭接點 9"/>
          <p:cNvCxnSpPr>
            <a:stCxn id="8" idx="3"/>
            <a:endCxn id="16" idx="1"/>
          </p:cNvCxnSpPr>
          <p:nvPr/>
        </p:nvCxnSpPr>
        <p:spPr>
          <a:xfrm flipV="1">
            <a:off x="4304230" y="2286013"/>
            <a:ext cx="3024000" cy="44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2999958" y="3388878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12" name="直線單箭頭接點 11"/>
          <p:cNvCxnSpPr>
            <a:cxnSpLocks/>
            <a:stCxn id="8" idx="2"/>
            <a:endCxn id="19" idx="0"/>
          </p:cNvCxnSpPr>
          <p:nvPr/>
        </p:nvCxnSpPr>
        <p:spPr>
          <a:xfrm>
            <a:off x="2774230" y="2646449"/>
            <a:ext cx="1414448" cy="74242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圓角矩形 18">
            <a:extLst>
              <a:ext uri="{FF2B5EF4-FFF2-40B4-BE49-F238E27FC236}">
                <a16:creationId xmlns:a16="http://schemas.microsoft.com/office/drawing/2014/main" id="{47DE1866-A6CF-489C-848E-A4D8C003E3C0}"/>
              </a:ext>
            </a:extLst>
          </p:cNvPr>
          <p:cNvSpPr/>
          <p:nvPr/>
        </p:nvSpPr>
        <p:spPr>
          <a:xfrm>
            <a:off x="624823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28" name="直線單箭頭接點 11">
            <a:extLst>
              <a:ext uri="{FF2B5EF4-FFF2-40B4-BE49-F238E27FC236}">
                <a16:creationId xmlns:a16="http://schemas.microsoft.com/office/drawing/2014/main" id="{2F63CEA1-FDB0-4466-9AF7-10C6638C7A69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flipH="1">
            <a:off x="7436950" y="2646000"/>
            <a:ext cx="1421280" cy="73728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11">
            <a:extLst>
              <a:ext uri="{FF2B5EF4-FFF2-40B4-BE49-F238E27FC236}">
                <a16:creationId xmlns:a16="http://schemas.microsoft.com/office/drawing/2014/main" id="{F0875757-B921-4728-87AA-413F44467B51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 flipV="1">
            <a:off x="5377398" y="2286000"/>
            <a:ext cx="1950832" cy="1552878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 flipV="1">
            <a:off x="4304230" y="2286449"/>
            <a:ext cx="1944000" cy="154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51">
            <a:extLst>
              <a:ext uri="{FF2B5EF4-FFF2-40B4-BE49-F238E27FC236}">
                <a16:creationId xmlns:a16="http://schemas.microsoft.com/office/drawing/2014/main" id="{8CA7E232-8BA4-4ADC-987E-F8682DD6F1EC}"/>
              </a:ext>
            </a:extLst>
          </p:cNvPr>
          <p:cNvSpPr/>
          <p:nvPr/>
        </p:nvSpPr>
        <p:spPr>
          <a:xfrm>
            <a:off x="2906354" y="2937783"/>
            <a:ext cx="574195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-0.57</a:t>
            </a:r>
            <a:endParaRPr lang="zh-TW" altLang="en-US" dirty="0"/>
          </a:p>
        </p:txBody>
      </p:sp>
      <p:sp>
        <p:nvSpPr>
          <p:cNvPr id="14" name="矩形 151">
            <a:extLst>
              <a:ext uri="{FF2B5EF4-FFF2-40B4-BE49-F238E27FC236}">
                <a16:creationId xmlns:a16="http://schemas.microsoft.com/office/drawing/2014/main" id="{1CA55850-F4D0-4047-84FE-65CF1DB161F2}"/>
              </a:ext>
            </a:extLst>
          </p:cNvPr>
          <p:cNvSpPr/>
          <p:nvPr/>
        </p:nvSpPr>
        <p:spPr>
          <a:xfrm>
            <a:off x="6644874" y="2742539"/>
            <a:ext cx="574195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-0.33</a:t>
            </a:r>
            <a:endParaRPr lang="zh-TW" altLang="en-US" dirty="0"/>
          </a:p>
        </p:txBody>
      </p:sp>
      <p:sp>
        <p:nvSpPr>
          <p:cNvPr id="51" name="圓角矩形 18">
            <a:extLst>
              <a:ext uri="{FF2B5EF4-FFF2-40B4-BE49-F238E27FC236}">
                <a16:creationId xmlns:a16="http://schemas.microsoft.com/office/drawing/2014/main" id="{0950FD86-1465-4C63-BBA9-9C68E74994A7}"/>
              </a:ext>
            </a:extLst>
          </p:cNvPr>
          <p:cNvSpPr/>
          <p:nvPr/>
        </p:nvSpPr>
        <p:spPr>
          <a:xfrm>
            <a:off x="166463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52" name="圓角矩形 18">
            <a:extLst>
              <a:ext uri="{FF2B5EF4-FFF2-40B4-BE49-F238E27FC236}">
                <a16:creationId xmlns:a16="http://schemas.microsoft.com/office/drawing/2014/main" id="{BB80D87D-25B4-433E-AA40-B592CAFAD3CE}"/>
              </a:ext>
            </a:extLst>
          </p:cNvPr>
          <p:cNvSpPr/>
          <p:nvPr/>
        </p:nvSpPr>
        <p:spPr>
          <a:xfrm>
            <a:off x="900079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53" name="直線單箭頭接點 11">
            <a:extLst>
              <a:ext uri="{FF2B5EF4-FFF2-40B4-BE49-F238E27FC236}">
                <a16:creationId xmlns:a16="http://schemas.microsoft.com/office/drawing/2014/main" id="{FB711D09-74E3-4A80-B719-DB2AC5A46702}"/>
              </a:ext>
            </a:extLst>
          </p:cNvPr>
          <p:cNvCxnSpPr>
            <a:cxnSpLocks/>
            <a:stCxn id="8" idx="2"/>
            <a:endCxn id="51" idx="0"/>
          </p:cNvCxnSpPr>
          <p:nvPr/>
        </p:nvCxnSpPr>
        <p:spPr>
          <a:xfrm flipH="1">
            <a:off x="1355183" y="2646449"/>
            <a:ext cx="1419047" cy="73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11">
            <a:extLst>
              <a:ext uri="{FF2B5EF4-FFF2-40B4-BE49-F238E27FC236}">
                <a16:creationId xmlns:a16="http://schemas.microsoft.com/office/drawing/2014/main" id="{503FA9D2-2CD0-4847-9C4A-AE99AD20D62D}"/>
              </a:ext>
            </a:extLst>
          </p:cNvPr>
          <p:cNvCxnSpPr>
            <a:cxnSpLocks/>
            <a:stCxn id="16" idx="2"/>
            <a:endCxn id="52" idx="0"/>
          </p:cNvCxnSpPr>
          <p:nvPr/>
        </p:nvCxnSpPr>
        <p:spPr>
          <a:xfrm>
            <a:off x="8858230" y="2646000"/>
            <a:ext cx="1331280" cy="73728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51">
            <a:extLst>
              <a:ext uri="{FF2B5EF4-FFF2-40B4-BE49-F238E27FC236}">
                <a16:creationId xmlns:a16="http://schemas.microsoft.com/office/drawing/2014/main" id="{D9738769-821E-4382-9919-0729173472C5}"/>
              </a:ext>
            </a:extLst>
          </p:cNvPr>
          <p:cNvSpPr/>
          <p:nvPr/>
        </p:nvSpPr>
        <p:spPr>
          <a:xfrm>
            <a:off x="9842889" y="2937783"/>
            <a:ext cx="516488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0.25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43720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圓角矩形 7"/>
          <p:cNvSpPr/>
          <p:nvPr/>
        </p:nvSpPr>
        <p:spPr>
          <a:xfrm>
            <a:off x="1244230" y="1926449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7328230" y="192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線單箭頭接點 9"/>
          <p:cNvCxnSpPr>
            <a:stCxn id="8" idx="3"/>
            <a:endCxn id="16" idx="1"/>
          </p:cNvCxnSpPr>
          <p:nvPr/>
        </p:nvCxnSpPr>
        <p:spPr>
          <a:xfrm flipV="1">
            <a:off x="4304230" y="2286013"/>
            <a:ext cx="3024000" cy="44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2999958" y="3388878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12" name="直線單箭頭接點 11"/>
          <p:cNvCxnSpPr>
            <a:cxnSpLocks/>
            <a:stCxn id="8" idx="2"/>
            <a:endCxn id="19" idx="0"/>
          </p:cNvCxnSpPr>
          <p:nvPr/>
        </p:nvCxnSpPr>
        <p:spPr>
          <a:xfrm>
            <a:off x="2774230" y="2646449"/>
            <a:ext cx="1414448" cy="74242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圓角矩形 18">
            <a:extLst>
              <a:ext uri="{FF2B5EF4-FFF2-40B4-BE49-F238E27FC236}">
                <a16:creationId xmlns:a16="http://schemas.microsoft.com/office/drawing/2014/main" id="{47DE1866-A6CF-489C-848E-A4D8C003E3C0}"/>
              </a:ext>
            </a:extLst>
          </p:cNvPr>
          <p:cNvSpPr/>
          <p:nvPr/>
        </p:nvSpPr>
        <p:spPr>
          <a:xfrm>
            <a:off x="624823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33" name="直線單箭頭接點 11">
            <a:extLst>
              <a:ext uri="{FF2B5EF4-FFF2-40B4-BE49-F238E27FC236}">
                <a16:creationId xmlns:a16="http://schemas.microsoft.com/office/drawing/2014/main" id="{F0875757-B921-4728-87AA-413F44467B51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 flipV="1">
            <a:off x="5377398" y="2286000"/>
            <a:ext cx="1950832" cy="1552878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 flipV="1">
            <a:off x="4304230" y="2286449"/>
            <a:ext cx="1944000" cy="154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矩形 166"/>
          <p:cNvSpPr/>
          <p:nvPr/>
        </p:nvSpPr>
        <p:spPr>
          <a:xfrm>
            <a:off x="5158193" y="1944987"/>
            <a:ext cx="1276311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0.03</a:t>
            </a:r>
            <a:r>
              <a:rPr lang="zh-TW" altLang="en-US" dirty="0"/>
              <a:t> </a:t>
            </a:r>
            <a:r>
              <a:rPr lang="en-US" altLang="zh-TW" dirty="0"/>
              <a:t>(p = 0.09)</a:t>
            </a:r>
            <a:endParaRPr lang="zh-TW" altLang="en-US" dirty="0"/>
          </a:p>
        </p:txBody>
      </p:sp>
      <p:sp>
        <p:nvSpPr>
          <p:cNvPr id="13" name="矩形 151">
            <a:extLst>
              <a:ext uri="{FF2B5EF4-FFF2-40B4-BE49-F238E27FC236}">
                <a16:creationId xmlns:a16="http://schemas.microsoft.com/office/drawing/2014/main" id="{8CA7E232-8BA4-4ADC-987E-F8682DD6F1EC}"/>
              </a:ext>
            </a:extLst>
          </p:cNvPr>
          <p:cNvSpPr/>
          <p:nvPr/>
        </p:nvSpPr>
        <p:spPr>
          <a:xfrm>
            <a:off x="2906353" y="2937783"/>
            <a:ext cx="574196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-0.56</a:t>
            </a:r>
            <a:endParaRPr lang="zh-TW" altLang="en-US" dirty="0"/>
          </a:p>
        </p:txBody>
      </p:sp>
      <p:sp>
        <p:nvSpPr>
          <p:cNvPr id="14" name="矩形 151">
            <a:extLst>
              <a:ext uri="{FF2B5EF4-FFF2-40B4-BE49-F238E27FC236}">
                <a16:creationId xmlns:a16="http://schemas.microsoft.com/office/drawing/2014/main" id="{1CA55850-F4D0-4047-84FE-65CF1DB161F2}"/>
              </a:ext>
            </a:extLst>
          </p:cNvPr>
          <p:cNvSpPr/>
          <p:nvPr/>
        </p:nvSpPr>
        <p:spPr>
          <a:xfrm>
            <a:off x="6644874" y="2742539"/>
            <a:ext cx="574195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-0.33</a:t>
            </a:r>
            <a:endParaRPr lang="zh-TW" altLang="en-US" dirty="0"/>
          </a:p>
        </p:txBody>
      </p:sp>
      <p:sp>
        <p:nvSpPr>
          <p:cNvPr id="51" name="圓角矩形 18">
            <a:extLst>
              <a:ext uri="{FF2B5EF4-FFF2-40B4-BE49-F238E27FC236}">
                <a16:creationId xmlns:a16="http://schemas.microsoft.com/office/drawing/2014/main" id="{0950FD86-1465-4C63-BBA9-9C68E74994A7}"/>
              </a:ext>
            </a:extLst>
          </p:cNvPr>
          <p:cNvSpPr/>
          <p:nvPr/>
        </p:nvSpPr>
        <p:spPr>
          <a:xfrm>
            <a:off x="166463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52" name="圓角矩形 18">
            <a:extLst>
              <a:ext uri="{FF2B5EF4-FFF2-40B4-BE49-F238E27FC236}">
                <a16:creationId xmlns:a16="http://schemas.microsoft.com/office/drawing/2014/main" id="{BB80D87D-25B4-433E-AA40-B592CAFAD3CE}"/>
              </a:ext>
            </a:extLst>
          </p:cNvPr>
          <p:cNvSpPr/>
          <p:nvPr/>
        </p:nvSpPr>
        <p:spPr>
          <a:xfrm>
            <a:off x="900079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53" name="直線單箭頭接點 11">
            <a:extLst>
              <a:ext uri="{FF2B5EF4-FFF2-40B4-BE49-F238E27FC236}">
                <a16:creationId xmlns:a16="http://schemas.microsoft.com/office/drawing/2014/main" id="{FB711D09-74E3-4A80-B719-DB2AC5A46702}"/>
              </a:ext>
            </a:extLst>
          </p:cNvPr>
          <p:cNvCxnSpPr>
            <a:cxnSpLocks/>
            <a:stCxn id="8" idx="2"/>
            <a:endCxn id="51" idx="0"/>
          </p:cNvCxnSpPr>
          <p:nvPr/>
        </p:nvCxnSpPr>
        <p:spPr>
          <a:xfrm flipH="1">
            <a:off x="1355183" y="2646449"/>
            <a:ext cx="1419047" cy="73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圓角矩形 123">
            <a:extLst>
              <a:ext uri="{FF2B5EF4-FFF2-40B4-BE49-F238E27FC236}">
                <a16:creationId xmlns:a16="http://schemas.microsoft.com/office/drawing/2014/main" id="{7277FB44-FE43-47F2-B4EE-D869DEEA8A35}"/>
              </a:ext>
            </a:extLst>
          </p:cNvPr>
          <p:cNvSpPr/>
          <p:nvPr/>
        </p:nvSpPr>
        <p:spPr>
          <a:xfrm>
            <a:off x="8318230" y="48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biomass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1" name="圓角矩形 124">
            <a:extLst>
              <a:ext uri="{FF2B5EF4-FFF2-40B4-BE49-F238E27FC236}">
                <a16:creationId xmlns:a16="http://schemas.microsoft.com/office/drawing/2014/main" id="{E84DCD4A-B744-4F9D-B51C-C13FBC8D97DA}"/>
              </a:ext>
            </a:extLst>
          </p:cNvPr>
          <p:cNvSpPr/>
          <p:nvPr/>
        </p:nvSpPr>
        <p:spPr>
          <a:xfrm>
            <a:off x="164230" y="486414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biomass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22" name="直線單箭頭接點 155">
            <a:extLst>
              <a:ext uri="{FF2B5EF4-FFF2-40B4-BE49-F238E27FC236}">
                <a16:creationId xmlns:a16="http://schemas.microsoft.com/office/drawing/2014/main" id="{D6024063-2DE6-4F4A-B9AA-20CD92E3102A}"/>
              </a:ext>
            </a:extLst>
          </p:cNvPr>
          <p:cNvCxnSpPr>
            <a:cxnSpLocks/>
            <a:stCxn id="8" idx="0"/>
            <a:endCxn id="21" idx="2"/>
          </p:cNvCxnSpPr>
          <p:nvPr/>
        </p:nvCxnSpPr>
        <p:spPr>
          <a:xfrm flipH="1" flipV="1">
            <a:off x="1694230" y="1206414"/>
            <a:ext cx="1080000" cy="720035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158">
            <a:extLst>
              <a:ext uri="{FF2B5EF4-FFF2-40B4-BE49-F238E27FC236}">
                <a16:creationId xmlns:a16="http://schemas.microsoft.com/office/drawing/2014/main" id="{68F71A33-E4F2-4BD6-BC23-051C38B06DD6}"/>
              </a:ext>
            </a:extLst>
          </p:cNvPr>
          <p:cNvCxnSpPr>
            <a:cxnSpLocks/>
            <a:stCxn id="16" idx="0"/>
            <a:endCxn id="20" idx="2"/>
          </p:cNvCxnSpPr>
          <p:nvPr/>
        </p:nvCxnSpPr>
        <p:spPr>
          <a:xfrm flipV="1">
            <a:off x="8858230" y="1206000"/>
            <a:ext cx="990000" cy="72000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0">
            <a:extLst>
              <a:ext uri="{FF2B5EF4-FFF2-40B4-BE49-F238E27FC236}">
                <a16:creationId xmlns:a16="http://schemas.microsoft.com/office/drawing/2014/main" id="{B0431B19-7CF2-428D-BB70-2A5B4FBF573D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 flipH="1">
            <a:off x="2774230" y="1206000"/>
            <a:ext cx="7074000" cy="72044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1">
            <a:extLst>
              <a:ext uri="{FF2B5EF4-FFF2-40B4-BE49-F238E27FC236}">
                <a16:creationId xmlns:a16="http://schemas.microsoft.com/office/drawing/2014/main" id="{FD788D2F-9CAF-4732-BC19-E42BDD8234FA}"/>
              </a:ext>
            </a:extLst>
          </p:cNvPr>
          <p:cNvCxnSpPr>
            <a:cxnSpLocks/>
            <a:stCxn id="21" idx="2"/>
            <a:endCxn id="16" idx="0"/>
          </p:cNvCxnSpPr>
          <p:nvPr/>
        </p:nvCxnSpPr>
        <p:spPr>
          <a:xfrm>
            <a:off x="1694230" y="1206414"/>
            <a:ext cx="7164000" cy="719586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11">
            <a:extLst>
              <a:ext uri="{FF2B5EF4-FFF2-40B4-BE49-F238E27FC236}">
                <a16:creationId xmlns:a16="http://schemas.microsoft.com/office/drawing/2014/main" id="{81FBDF60-A974-4379-B0D9-6166B8CC7574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flipH="1">
            <a:off x="7436950" y="2646000"/>
            <a:ext cx="1421280" cy="73728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11">
            <a:extLst>
              <a:ext uri="{FF2B5EF4-FFF2-40B4-BE49-F238E27FC236}">
                <a16:creationId xmlns:a16="http://schemas.microsoft.com/office/drawing/2014/main" id="{7DDD9A89-A000-465F-93D2-F0716BFF5A6B}"/>
              </a:ext>
            </a:extLst>
          </p:cNvPr>
          <p:cNvCxnSpPr>
            <a:cxnSpLocks/>
            <a:stCxn id="16" idx="2"/>
            <a:endCxn id="52" idx="0"/>
          </p:cNvCxnSpPr>
          <p:nvPr/>
        </p:nvCxnSpPr>
        <p:spPr>
          <a:xfrm>
            <a:off x="8858230" y="2646000"/>
            <a:ext cx="1331280" cy="73728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151">
            <a:extLst>
              <a:ext uri="{FF2B5EF4-FFF2-40B4-BE49-F238E27FC236}">
                <a16:creationId xmlns:a16="http://schemas.microsoft.com/office/drawing/2014/main" id="{726B2663-28B9-402A-8301-B3FFDE6BD5C3}"/>
              </a:ext>
            </a:extLst>
          </p:cNvPr>
          <p:cNvSpPr/>
          <p:nvPr/>
        </p:nvSpPr>
        <p:spPr>
          <a:xfrm>
            <a:off x="9842889" y="2937783"/>
            <a:ext cx="516488" cy="317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0.23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0360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圓角矩形 7"/>
          <p:cNvSpPr/>
          <p:nvPr/>
        </p:nvSpPr>
        <p:spPr>
          <a:xfrm>
            <a:off x="1244230" y="1926449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7328230" y="192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線單箭頭接點 9"/>
          <p:cNvCxnSpPr>
            <a:stCxn id="8" idx="3"/>
            <a:endCxn id="16" idx="1"/>
          </p:cNvCxnSpPr>
          <p:nvPr/>
        </p:nvCxnSpPr>
        <p:spPr>
          <a:xfrm flipV="1">
            <a:off x="4304230" y="2286013"/>
            <a:ext cx="3024000" cy="449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arrow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2999958" y="3388878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12" name="直線單箭頭接點 11"/>
          <p:cNvCxnSpPr>
            <a:cxnSpLocks/>
            <a:stCxn id="8" idx="2"/>
            <a:endCxn id="19" idx="0"/>
          </p:cNvCxnSpPr>
          <p:nvPr/>
        </p:nvCxnSpPr>
        <p:spPr>
          <a:xfrm>
            <a:off x="2774230" y="2646449"/>
            <a:ext cx="1414448" cy="742429"/>
          </a:xfrm>
          <a:prstGeom prst="straightConnector1">
            <a:avLst/>
          </a:prstGeom>
          <a:ln w="63500">
            <a:solidFill>
              <a:srgbClr val="0070C0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圓角矩形 18">
            <a:extLst>
              <a:ext uri="{FF2B5EF4-FFF2-40B4-BE49-F238E27FC236}">
                <a16:creationId xmlns:a16="http://schemas.microsoft.com/office/drawing/2014/main" id="{47DE1866-A6CF-489C-848E-A4D8C003E3C0}"/>
              </a:ext>
            </a:extLst>
          </p:cNvPr>
          <p:cNvSpPr/>
          <p:nvPr/>
        </p:nvSpPr>
        <p:spPr>
          <a:xfrm>
            <a:off x="624823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33" name="直線單箭頭接點 11">
            <a:extLst>
              <a:ext uri="{FF2B5EF4-FFF2-40B4-BE49-F238E27FC236}">
                <a16:creationId xmlns:a16="http://schemas.microsoft.com/office/drawing/2014/main" id="{F0875757-B921-4728-87AA-413F44467B51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 flipV="1">
            <a:off x="5377398" y="2286000"/>
            <a:ext cx="1950832" cy="1552878"/>
          </a:xfrm>
          <a:prstGeom prst="straightConnector1">
            <a:avLst/>
          </a:prstGeom>
          <a:ln w="63500">
            <a:solidFill>
              <a:srgbClr val="0070C0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 flipV="1">
            <a:off x="4304230" y="2286449"/>
            <a:ext cx="1944000" cy="154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矩形 166"/>
          <p:cNvSpPr/>
          <p:nvPr/>
        </p:nvSpPr>
        <p:spPr>
          <a:xfrm>
            <a:off x="5158193" y="1944987"/>
            <a:ext cx="1276311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0.03</a:t>
            </a:r>
            <a:r>
              <a:rPr lang="zh-TW" altLang="en-US" dirty="0"/>
              <a:t> </a:t>
            </a:r>
            <a:r>
              <a:rPr lang="en-US" altLang="zh-TW" dirty="0"/>
              <a:t>(p = 0.09)</a:t>
            </a:r>
            <a:endParaRPr lang="zh-TW" altLang="en-US" dirty="0"/>
          </a:p>
        </p:txBody>
      </p:sp>
      <p:sp>
        <p:nvSpPr>
          <p:cNvPr id="13" name="矩形 151">
            <a:extLst>
              <a:ext uri="{FF2B5EF4-FFF2-40B4-BE49-F238E27FC236}">
                <a16:creationId xmlns:a16="http://schemas.microsoft.com/office/drawing/2014/main" id="{8CA7E232-8BA4-4ADC-987E-F8682DD6F1EC}"/>
              </a:ext>
            </a:extLst>
          </p:cNvPr>
          <p:cNvSpPr/>
          <p:nvPr/>
        </p:nvSpPr>
        <p:spPr>
          <a:xfrm>
            <a:off x="2906353" y="2937783"/>
            <a:ext cx="574196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-0.56</a:t>
            </a:r>
            <a:endParaRPr lang="zh-TW" altLang="en-US" dirty="0"/>
          </a:p>
        </p:txBody>
      </p:sp>
      <p:sp>
        <p:nvSpPr>
          <p:cNvPr id="14" name="矩形 151">
            <a:extLst>
              <a:ext uri="{FF2B5EF4-FFF2-40B4-BE49-F238E27FC236}">
                <a16:creationId xmlns:a16="http://schemas.microsoft.com/office/drawing/2014/main" id="{1CA55850-F4D0-4047-84FE-65CF1DB161F2}"/>
              </a:ext>
            </a:extLst>
          </p:cNvPr>
          <p:cNvSpPr/>
          <p:nvPr/>
        </p:nvSpPr>
        <p:spPr>
          <a:xfrm>
            <a:off x="6644874" y="2742539"/>
            <a:ext cx="574195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-0.33</a:t>
            </a:r>
            <a:endParaRPr lang="zh-TW" altLang="en-US" dirty="0"/>
          </a:p>
        </p:txBody>
      </p:sp>
      <p:sp>
        <p:nvSpPr>
          <p:cNvPr id="51" name="圓角矩形 18">
            <a:extLst>
              <a:ext uri="{FF2B5EF4-FFF2-40B4-BE49-F238E27FC236}">
                <a16:creationId xmlns:a16="http://schemas.microsoft.com/office/drawing/2014/main" id="{0950FD86-1465-4C63-BBA9-9C68E74994A7}"/>
              </a:ext>
            </a:extLst>
          </p:cNvPr>
          <p:cNvSpPr/>
          <p:nvPr/>
        </p:nvSpPr>
        <p:spPr>
          <a:xfrm>
            <a:off x="166463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52" name="圓角矩形 18">
            <a:extLst>
              <a:ext uri="{FF2B5EF4-FFF2-40B4-BE49-F238E27FC236}">
                <a16:creationId xmlns:a16="http://schemas.microsoft.com/office/drawing/2014/main" id="{BB80D87D-25B4-433E-AA40-B592CAFAD3CE}"/>
              </a:ext>
            </a:extLst>
          </p:cNvPr>
          <p:cNvSpPr/>
          <p:nvPr/>
        </p:nvSpPr>
        <p:spPr>
          <a:xfrm>
            <a:off x="900079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53" name="直線單箭頭接點 11">
            <a:extLst>
              <a:ext uri="{FF2B5EF4-FFF2-40B4-BE49-F238E27FC236}">
                <a16:creationId xmlns:a16="http://schemas.microsoft.com/office/drawing/2014/main" id="{FB711D09-74E3-4A80-B719-DB2AC5A46702}"/>
              </a:ext>
            </a:extLst>
          </p:cNvPr>
          <p:cNvCxnSpPr>
            <a:cxnSpLocks/>
            <a:stCxn id="8" idx="2"/>
            <a:endCxn id="51" idx="0"/>
          </p:cNvCxnSpPr>
          <p:nvPr/>
        </p:nvCxnSpPr>
        <p:spPr>
          <a:xfrm flipH="1">
            <a:off x="1355183" y="2646449"/>
            <a:ext cx="1419047" cy="73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圓角矩形 123">
            <a:extLst>
              <a:ext uri="{FF2B5EF4-FFF2-40B4-BE49-F238E27FC236}">
                <a16:creationId xmlns:a16="http://schemas.microsoft.com/office/drawing/2014/main" id="{7277FB44-FE43-47F2-B4EE-D869DEEA8A35}"/>
              </a:ext>
            </a:extLst>
          </p:cNvPr>
          <p:cNvSpPr/>
          <p:nvPr/>
        </p:nvSpPr>
        <p:spPr>
          <a:xfrm>
            <a:off x="8318230" y="48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biomass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1" name="圓角矩形 124">
            <a:extLst>
              <a:ext uri="{FF2B5EF4-FFF2-40B4-BE49-F238E27FC236}">
                <a16:creationId xmlns:a16="http://schemas.microsoft.com/office/drawing/2014/main" id="{E84DCD4A-B744-4F9D-B51C-C13FBC8D97DA}"/>
              </a:ext>
            </a:extLst>
          </p:cNvPr>
          <p:cNvSpPr/>
          <p:nvPr/>
        </p:nvSpPr>
        <p:spPr>
          <a:xfrm>
            <a:off x="164230" y="486414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biomass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22" name="直線單箭頭接點 155">
            <a:extLst>
              <a:ext uri="{FF2B5EF4-FFF2-40B4-BE49-F238E27FC236}">
                <a16:creationId xmlns:a16="http://schemas.microsoft.com/office/drawing/2014/main" id="{D6024063-2DE6-4F4A-B9AA-20CD92E3102A}"/>
              </a:ext>
            </a:extLst>
          </p:cNvPr>
          <p:cNvCxnSpPr>
            <a:cxnSpLocks/>
            <a:stCxn id="8" idx="0"/>
            <a:endCxn id="21" idx="2"/>
          </p:cNvCxnSpPr>
          <p:nvPr/>
        </p:nvCxnSpPr>
        <p:spPr>
          <a:xfrm flipH="1" flipV="1">
            <a:off x="1694230" y="1206414"/>
            <a:ext cx="1080000" cy="720035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158">
            <a:extLst>
              <a:ext uri="{FF2B5EF4-FFF2-40B4-BE49-F238E27FC236}">
                <a16:creationId xmlns:a16="http://schemas.microsoft.com/office/drawing/2014/main" id="{68F71A33-E4F2-4BD6-BC23-051C38B06DD6}"/>
              </a:ext>
            </a:extLst>
          </p:cNvPr>
          <p:cNvCxnSpPr>
            <a:cxnSpLocks/>
            <a:stCxn id="16" idx="0"/>
            <a:endCxn id="20" idx="2"/>
          </p:cNvCxnSpPr>
          <p:nvPr/>
        </p:nvCxnSpPr>
        <p:spPr>
          <a:xfrm flipV="1">
            <a:off x="8858230" y="1206000"/>
            <a:ext cx="990000" cy="72000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0">
            <a:extLst>
              <a:ext uri="{FF2B5EF4-FFF2-40B4-BE49-F238E27FC236}">
                <a16:creationId xmlns:a16="http://schemas.microsoft.com/office/drawing/2014/main" id="{B0431B19-7CF2-428D-BB70-2A5B4FBF573D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 flipH="1">
            <a:off x="2774230" y="1206000"/>
            <a:ext cx="7074000" cy="72044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1">
            <a:extLst>
              <a:ext uri="{FF2B5EF4-FFF2-40B4-BE49-F238E27FC236}">
                <a16:creationId xmlns:a16="http://schemas.microsoft.com/office/drawing/2014/main" id="{FD788D2F-9CAF-4732-BC19-E42BDD8234FA}"/>
              </a:ext>
            </a:extLst>
          </p:cNvPr>
          <p:cNvCxnSpPr>
            <a:cxnSpLocks/>
            <a:stCxn id="21" idx="2"/>
            <a:endCxn id="16" idx="0"/>
          </p:cNvCxnSpPr>
          <p:nvPr/>
        </p:nvCxnSpPr>
        <p:spPr>
          <a:xfrm>
            <a:off x="1694230" y="1206414"/>
            <a:ext cx="7164000" cy="719586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11">
            <a:extLst>
              <a:ext uri="{FF2B5EF4-FFF2-40B4-BE49-F238E27FC236}">
                <a16:creationId xmlns:a16="http://schemas.microsoft.com/office/drawing/2014/main" id="{81FBDF60-A974-4379-B0D9-6166B8CC7574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flipH="1">
            <a:off x="7436950" y="2646000"/>
            <a:ext cx="1421280" cy="73728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11">
            <a:extLst>
              <a:ext uri="{FF2B5EF4-FFF2-40B4-BE49-F238E27FC236}">
                <a16:creationId xmlns:a16="http://schemas.microsoft.com/office/drawing/2014/main" id="{7DDD9A89-A000-465F-93D2-F0716BFF5A6B}"/>
              </a:ext>
            </a:extLst>
          </p:cNvPr>
          <p:cNvCxnSpPr>
            <a:cxnSpLocks/>
            <a:stCxn id="16" idx="2"/>
            <a:endCxn id="52" idx="0"/>
          </p:cNvCxnSpPr>
          <p:nvPr/>
        </p:nvCxnSpPr>
        <p:spPr>
          <a:xfrm>
            <a:off x="8858230" y="2646000"/>
            <a:ext cx="1331280" cy="73728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151">
            <a:extLst>
              <a:ext uri="{FF2B5EF4-FFF2-40B4-BE49-F238E27FC236}">
                <a16:creationId xmlns:a16="http://schemas.microsoft.com/office/drawing/2014/main" id="{726B2663-28B9-402A-8301-B3FFDE6BD5C3}"/>
              </a:ext>
            </a:extLst>
          </p:cNvPr>
          <p:cNvSpPr/>
          <p:nvPr/>
        </p:nvSpPr>
        <p:spPr>
          <a:xfrm>
            <a:off x="9842889" y="2937783"/>
            <a:ext cx="516488" cy="317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0.23</a:t>
            </a:r>
            <a:endParaRPr lang="zh-TW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E5E2251-6161-410A-BCF5-FAC337BD8AEF}"/>
              </a:ext>
            </a:extLst>
          </p:cNvPr>
          <p:cNvSpPr txBox="1"/>
          <p:nvPr/>
        </p:nvSpPr>
        <p:spPr>
          <a:xfrm>
            <a:off x="0" y="4597888"/>
            <a:ext cx="115204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Bacteria community is more subjected to deterministic assembly processes</a:t>
            </a:r>
          </a:p>
        </p:txBody>
      </p:sp>
    </p:spTree>
    <p:extLst>
      <p:ext uri="{BB962C8B-B14F-4D97-AF65-F5344CB8AC3E}">
        <p14:creationId xmlns:p14="http://schemas.microsoft.com/office/powerpoint/2010/main" val="3624817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6C3AB796-651C-4F7D-A06D-B51983D1B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784"/>
            <a:ext cx="8836090" cy="44180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DFAB66-DDBF-42AD-8B16-EAACDE55D1C9}"/>
              </a:ext>
            </a:extLst>
          </p:cNvPr>
          <p:cNvSpPr txBox="1"/>
          <p:nvPr/>
        </p:nvSpPr>
        <p:spPr>
          <a:xfrm>
            <a:off x="0" y="4597888"/>
            <a:ext cx="115204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HNF Simpson diversity decreases homogeneous selection on bacteria community, which then decreases bacteria Simpson diversity</a:t>
            </a:r>
          </a:p>
        </p:txBody>
      </p:sp>
    </p:spTree>
    <p:extLst>
      <p:ext uri="{BB962C8B-B14F-4D97-AF65-F5344CB8AC3E}">
        <p14:creationId xmlns:p14="http://schemas.microsoft.com/office/powerpoint/2010/main" val="2483786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圓角矩形 7"/>
          <p:cNvSpPr/>
          <p:nvPr/>
        </p:nvSpPr>
        <p:spPr>
          <a:xfrm>
            <a:off x="1244230" y="1926449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7328230" y="192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線單箭頭接點 9"/>
          <p:cNvCxnSpPr>
            <a:stCxn id="8" idx="3"/>
            <a:endCxn id="16" idx="1"/>
          </p:cNvCxnSpPr>
          <p:nvPr/>
        </p:nvCxnSpPr>
        <p:spPr>
          <a:xfrm flipV="1">
            <a:off x="4304230" y="2286013"/>
            <a:ext cx="3024000" cy="449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arrow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2999958" y="3388878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12" name="直線單箭頭接點 11"/>
          <p:cNvCxnSpPr>
            <a:cxnSpLocks/>
            <a:stCxn id="8" idx="2"/>
            <a:endCxn id="19" idx="0"/>
          </p:cNvCxnSpPr>
          <p:nvPr/>
        </p:nvCxnSpPr>
        <p:spPr>
          <a:xfrm>
            <a:off x="2774230" y="2646449"/>
            <a:ext cx="1414448" cy="74242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圓角矩形 18">
            <a:extLst>
              <a:ext uri="{FF2B5EF4-FFF2-40B4-BE49-F238E27FC236}">
                <a16:creationId xmlns:a16="http://schemas.microsoft.com/office/drawing/2014/main" id="{47DE1866-A6CF-489C-848E-A4D8C003E3C0}"/>
              </a:ext>
            </a:extLst>
          </p:cNvPr>
          <p:cNvSpPr/>
          <p:nvPr/>
        </p:nvSpPr>
        <p:spPr>
          <a:xfrm>
            <a:off x="624823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33" name="直線單箭頭接點 11">
            <a:extLst>
              <a:ext uri="{FF2B5EF4-FFF2-40B4-BE49-F238E27FC236}">
                <a16:creationId xmlns:a16="http://schemas.microsoft.com/office/drawing/2014/main" id="{F0875757-B921-4728-87AA-413F44467B51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 flipV="1">
            <a:off x="5377398" y="2286000"/>
            <a:ext cx="1950832" cy="1552878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 flipV="1">
            <a:off x="4304230" y="2286449"/>
            <a:ext cx="1944000" cy="154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矩形 166"/>
          <p:cNvSpPr/>
          <p:nvPr/>
        </p:nvSpPr>
        <p:spPr>
          <a:xfrm>
            <a:off x="5158193" y="1944987"/>
            <a:ext cx="1276311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0.03</a:t>
            </a:r>
            <a:r>
              <a:rPr lang="zh-TW" altLang="en-US" dirty="0"/>
              <a:t> </a:t>
            </a:r>
            <a:r>
              <a:rPr lang="en-US" altLang="zh-TW" dirty="0"/>
              <a:t>(p = 0.09)</a:t>
            </a:r>
            <a:endParaRPr lang="zh-TW" altLang="en-US" dirty="0"/>
          </a:p>
        </p:txBody>
      </p:sp>
      <p:sp>
        <p:nvSpPr>
          <p:cNvPr id="13" name="矩形 151">
            <a:extLst>
              <a:ext uri="{FF2B5EF4-FFF2-40B4-BE49-F238E27FC236}">
                <a16:creationId xmlns:a16="http://schemas.microsoft.com/office/drawing/2014/main" id="{8CA7E232-8BA4-4ADC-987E-F8682DD6F1EC}"/>
              </a:ext>
            </a:extLst>
          </p:cNvPr>
          <p:cNvSpPr/>
          <p:nvPr/>
        </p:nvSpPr>
        <p:spPr>
          <a:xfrm>
            <a:off x="2906353" y="2937783"/>
            <a:ext cx="574196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-0.56</a:t>
            </a:r>
            <a:endParaRPr lang="zh-TW" altLang="en-US" dirty="0"/>
          </a:p>
        </p:txBody>
      </p:sp>
      <p:sp>
        <p:nvSpPr>
          <p:cNvPr id="14" name="矩形 151">
            <a:extLst>
              <a:ext uri="{FF2B5EF4-FFF2-40B4-BE49-F238E27FC236}">
                <a16:creationId xmlns:a16="http://schemas.microsoft.com/office/drawing/2014/main" id="{1CA55850-F4D0-4047-84FE-65CF1DB161F2}"/>
              </a:ext>
            </a:extLst>
          </p:cNvPr>
          <p:cNvSpPr/>
          <p:nvPr/>
        </p:nvSpPr>
        <p:spPr>
          <a:xfrm>
            <a:off x="6644874" y="2742539"/>
            <a:ext cx="574195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-0.33</a:t>
            </a:r>
            <a:endParaRPr lang="zh-TW" altLang="en-US" dirty="0"/>
          </a:p>
        </p:txBody>
      </p:sp>
      <p:sp>
        <p:nvSpPr>
          <p:cNvPr id="51" name="圓角矩形 18">
            <a:extLst>
              <a:ext uri="{FF2B5EF4-FFF2-40B4-BE49-F238E27FC236}">
                <a16:creationId xmlns:a16="http://schemas.microsoft.com/office/drawing/2014/main" id="{0950FD86-1465-4C63-BBA9-9C68E74994A7}"/>
              </a:ext>
            </a:extLst>
          </p:cNvPr>
          <p:cNvSpPr/>
          <p:nvPr/>
        </p:nvSpPr>
        <p:spPr>
          <a:xfrm>
            <a:off x="166463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52" name="圓角矩形 18">
            <a:extLst>
              <a:ext uri="{FF2B5EF4-FFF2-40B4-BE49-F238E27FC236}">
                <a16:creationId xmlns:a16="http://schemas.microsoft.com/office/drawing/2014/main" id="{BB80D87D-25B4-433E-AA40-B592CAFAD3CE}"/>
              </a:ext>
            </a:extLst>
          </p:cNvPr>
          <p:cNvSpPr/>
          <p:nvPr/>
        </p:nvSpPr>
        <p:spPr>
          <a:xfrm>
            <a:off x="900079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53" name="直線單箭頭接點 11">
            <a:extLst>
              <a:ext uri="{FF2B5EF4-FFF2-40B4-BE49-F238E27FC236}">
                <a16:creationId xmlns:a16="http://schemas.microsoft.com/office/drawing/2014/main" id="{FB711D09-74E3-4A80-B719-DB2AC5A46702}"/>
              </a:ext>
            </a:extLst>
          </p:cNvPr>
          <p:cNvCxnSpPr>
            <a:cxnSpLocks/>
            <a:stCxn id="8" idx="2"/>
            <a:endCxn id="51" idx="0"/>
          </p:cNvCxnSpPr>
          <p:nvPr/>
        </p:nvCxnSpPr>
        <p:spPr>
          <a:xfrm flipH="1">
            <a:off x="1355183" y="2646449"/>
            <a:ext cx="1419047" cy="73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圓角矩形 123">
            <a:extLst>
              <a:ext uri="{FF2B5EF4-FFF2-40B4-BE49-F238E27FC236}">
                <a16:creationId xmlns:a16="http://schemas.microsoft.com/office/drawing/2014/main" id="{7277FB44-FE43-47F2-B4EE-D869DEEA8A35}"/>
              </a:ext>
            </a:extLst>
          </p:cNvPr>
          <p:cNvSpPr/>
          <p:nvPr/>
        </p:nvSpPr>
        <p:spPr>
          <a:xfrm>
            <a:off x="8318230" y="48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biomass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1" name="圓角矩形 124">
            <a:extLst>
              <a:ext uri="{FF2B5EF4-FFF2-40B4-BE49-F238E27FC236}">
                <a16:creationId xmlns:a16="http://schemas.microsoft.com/office/drawing/2014/main" id="{E84DCD4A-B744-4F9D-B51C-C13FBC8D97DA}"/>
              </a:ext>
            </a:extLst>
          </p:cNvPr>
          <p:cNvSpPr/>
          <p:nvPr/>
        </p:nvSpPr>
        <p:spPr>
          <a:xfrm>
            <a:off x="164230" y="486414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biomass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22" name="直線單箭頭接點 155">
            <a:extLst>
              <a:ext uri="{FF2B5EF4-FFF2-40B4-BE49-F238E27FC236}">
                <a16:creationId xmlns:a16="http://schemas.microsoft.com/office/drawing/2014/main" id="{D6024063-2DE6-4F4A-B9AA-20CD92E3102A}"/>
              </a:ext>
            </a:extLst>
          </p:cNvPr>
          <p:cNvCxnSpPr>
            <a:cxnSpLocks/>
            <a:stCxn id="8" idx="0"/>
            <a:endCxn id="21" idx="2"/>
          </p:cNvCxnSpPr>
          <p:nvPr/>
        </p:nvCxnSpPr>
        <p:spPr>
          <a:xfrm flipH="1" flipV="1">
            <a:off x="1694230" y="1206414"/>
            <a:ext cx="1080000" cy="720035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158">
            <a:extLst>
              <a:ext uri="{FF2B5EF4-FFF2-40B4-BE49-F238E27FC236}">
                <a16:creationId xmlns:a16="http://schemas.microsoft.com/office/drawing/2014/main" id="{68F71A33-E4F2-4BD6-BC23-051C38B06DD6}"/>
              </a:ext>
            </a:extLst>
          </p:cNvPr>
          <p:cNvCxnSpPr>
            <a:cxnSpLocks/>
            <a:stCxn id="16" idx="0"/>
            <a:endCxn id="20" idx="2"/>
          </p:cNvCxnSpPr>
          <p:nvPr/>
        </p:nvCxnSpPr>
        <p:spPr>
          <a:xfrm flipV="1">
            <a:off x="8858230" y="1206000"/>
            <a:ext cx="990000" cy="72000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0">
            <a:extLst>
              <a:ext uri="{FF2B5EF4-FFF2-40B4-BE49-F238E27FC236}">
                <a16:creationId xmlns:a16="http://schemas.microsoft.com/office/drawing/2014/main" id="{B0431B19-7CF2-428D-BB70-2A5B4FBF573D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 flipH="1">
            <a:off x="2774230" y="1206000"/>
            <a:ext cx="7074000" cy="720449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1">
            <a:extLst>
              <a:ext uri="{FF2B5EF4-FFF2-40B4-BE49-F238E27FC236}">
                <a16:creationId xmlns:a16="http://schemas.microsoft.com/office/drawing/2014/main" id="{FD788D2F-9CAF-4732-BC19-E42BDD8234FA}"/>
              </a:ext>
            </a:extLst>
          </p:cNvPr>
          <p:cNvCxnSpPr>
            <a:cxnSpLocks/>
            <a:stCxn id="21" idx="2"/>
            <a:endCxn id="16" idx="0"/>
          </p:cNvCxnSpPr>
          <p:nvPr/>
        </p:nvCxnSpPr>
        <p:spPr>
          <a:xfrm>
            <a:off x="1694230" y="1206414"/>
            <a:ext cx="7164000" cy="719586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11">
            <a:extLst>
              <a:ext uri="{FF2B5EF4-FFF2-40B4-BE49-F238E27FC236}">
                <a16:creationId xmlns:a16="http://schemas.microsoft.com/office/drawing/2014/main" id="{81FBDF60-A974-4379-B0D9-6166B8CC7574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flipH="1">
            <a:off x="7436950" y="2646000"/>
            <a:ext cx="1421280" cy="73728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11">
            <a:extLst>
              <a:ext uri="{FF2B5EF4-FFF2-40B4-BE49-F238E27FC236}">
                <a16:creationId xmlns:a16="http://schemas.microsoft.com/office/drawing/2014/main" id="{7DDD9A89-A000-465F-93D2-F0716BFF5A6B}"/>
              </a:ext>
            </a:extLst>
          </p:cNvPr>
          <p:cNvCxnSpPr>
            <a:cxnSpLocks/>
            <a:stCxn id="16" idx="2"/>
            <a:endCxn id="52" idx="0"/>
          </p:cNvCxnSpPr>
          <p:nvPr/>
        </p:nvCxnSpPr>
        <p:spPr>
          <a:xfrm>
            <a:off x="8858230" y="2646000"/>
            <a:ext cx="1331280" cy="737280"/>
          </a:xfrm>
          <a:prstGeom prst="straightConnector1">
            <a:avLst/>
          </a:prstGeom>
          <a:ln w="63500">
            <a:solidFill>
              <a:schemeClr val="accent1">
                <a:lumMod val="75000"/>
              </a:schemeClr>
            </a:solidFill>
            <a:prstDash val="solid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151">
            <a:extLst>
              <a:ext uri="{FF2B5EF4-FFF2-40B4-BE49-F238E27FC236}">
                <a16:creationId xmlns:a16="http://schemas.microsoft.com/office/drawing/2014/main" id="{726B2663-28B9-402A-8301-B3FFDE6BD5C3}"/>
              </a:ext>
            </a:extLst>
          </p:cNvPr>
          <p:cNvSpPr/>
          <p:nvPr/>
        </p:nvSpPr>
        <p:spPr>
          <a:xfrm>
            <a:off x="9842889" y="2937783"/>
            <a:ext cx="516488" cy="317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0.23</a:t>
            </a:r>
            <a:endParaRPr lang="zh-TW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E5E2251-6161-410A-BCF5-FAC337BD8AEF}"/>
              </a:ext>
            </a:extLst>
          </p:cNvPr>
          <p:cNvSpPr txBox="1"/>
          <p:nvPr/>
        </p:nvSpPr>
        <p:spPr>
          <a:xfrm>
            <a:off x="0" y="4597888"/>
            <a:ext cx="11520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HNF community is subjected to stochastic dispersal force</a:t>
            </a:r>
          </a:p>
        </p:txBody>
      </p:sp>
    </p:spTree>
    <p:extLst>
      <p:ext uri="{BB962C8B-B14F-4D97-AF65-F5344CB8AC3E}">
        <p14:creationId xmlns:p14="http://schemas.microsoft.com/office/powerpoint/2010/main" val="4202425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49F34E7D-1BF0-4973-BDF6-EC3639771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75" y="0"/>
            <a:ext cx="7430937" cy="611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25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hoto, text, map&#10;&#10;Description automatically generated">
            <a:extLst>
              <a:ext uri="{FF2B5EF4-FFF2-40B4-BE49-F238E27FC236}">
                <a16:creationId xmlns:a16="http://schemas.microsoft.com/office/drawing/2014/main" id="{8B24B93C-A5DA-4786-B94B-07F0056DA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75" y="0"/>
            <a:ext cx="7430937" cy="611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21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EE0C12B6-1C7C-4B18-9ACE-F79F5FAA61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784"/>
            <a:ext cx="11520488" cy="576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13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16F13144-424F-4E2B-AA75-EE75826BD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784"/>
            <a:ext cx="11520488" cy="576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996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535B80-E56E-47F2-B8BC-3B90B0A86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4220"/>
            <a:ext cx="11520488" cy="37113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860A3C7-1CE6-47CB-8D4F-9B3CBC16C514}"/>
              </a:ext>
            </a:extLst>
          </p:cNvPr>
          <p:cNvSpPr/>
          <p:nvPr/>
        </p:nvSpPr>
        <p:spPr>
          <a:xfrm>
            <a:off x="8961120" y="847898"/>
            <a:ext cx="2559368" cy="40676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7F25F2-DB72-463E-AEA0-FFF4AE0046BB}"/>
              </a:ext>
            </a:extLst>
          </p:cNvPr>
          <p:cNvSpPr txBox="1"/>
          <p:nvPr/>
        </p:nvSpPr>
        <p:spPr>
          <a:xfrm>
            <a:off x="0" y="0"/>
            <a:ext cx="11520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b="1" dirty="0"/>
              <a:t>α</a:t>
            </a:r>
            <a:r>
              <a:rPr lang="en-US" sz="3200" b="1" dirty="0"/>
              <a:t> level</a:t>
            </a:r>
            <a:r>
              <a:rPr lang="en-US" sz="3200" dirty="0"/>
              <a:t> assembly processes</a:t>
            </a:r>
          </a:p>
        </p:txBody>
      </p:sp>
    </p:spTree>
    <p:extLst>
      <p:ext uri="{BB962C8B-B14F-4D97-AF65-F5344CB8AC3E}">
        <p14:creationId xmlns:p14="http://schemas.microsoft.com/office/powerpoint/2010/main" val="15330905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圓角矩形 7"/>
          <p:cNvSpPr/>
          <p:nvPr/>
        </p:nvSpPr>
        <p:spPr>
          <a:xfrm>
            <a:off x="1244230" y="1926449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species richness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0)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7328230" y="192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線單箭頭接點 9"/>
          <p:cNvCxnSpPr>
            <a:stCxn id="8" idx="3"/>
            <a:endCxn id="16" idx="1"/>
          </p:cNvCxnSpPr>
          <p:nvPr/>
        </p:nvCxnSpPr>
        <p:spPr>
          <a:xfrm flipV="1">
            <a:off x="4304230" y="2286013"/>
            <a:ext cx="3024000" cy="44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2999958" y="3388878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12" name="直線單箭頭接點 11"/>
          <p:cNvCxnSpPr>
            <a:cxnSpLocks/>
            <a:stCxn id="8" idx="2"/>
            <a:endCxn id="19" idx="0"/>
          </p:cNvCxnSpPr>
          <p:nvPr/>
        </p:nvCxnSpPr>
        <p:spPr>
          <a:xfrm>
            <a:off x="2774230" y="2646449"/>
            <a:ext cx="1414448" cy="74242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圓角矩形 18">
            <a:extLst>
              <a:ext uri="{FF2B5EF4-FFF2-40B4-BE49-F238E27FC236}">
                <a16:creationId xmlns:a16="http://schemas.microsoft.com/office/drawing/2014/main" id="{47DE1866-A6CF-489C-848E-A4D8C003E3C0}"/>
              </a:ext>
            </a:extLst>
          </p:cNvPr>
          <p:cNvSpPr/>
          <p:nvPr/>
        </p:nvSpPr>
        <p:spPr>
          <a:xfrm>
            <a:off x="624823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28" name="直線單箭頭接點 11">
            <a:extLst>
              <a:ext uri="{FF2B5EF4-FFF2-40B4-BE49-F238E27FC236}">
                <a16:creationId xmlns:a16="http://schemas.microsoft.com/office/drawing/2014/main" id="{2F63CEA1-FDB0-4466-9AF7-10C6638C7A69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flipH="1">
            <a:off x="7436950" y="2646000"/>
            <a:ext cx="1421280" cy="73728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11">
            <a:extLst>
              <a:ext uri="{FF2B5EF4-FFF2-40B4-BE49-F238E27FC236}">
                <a16:creationId xmlns:a16="http://schemas.microsoft.com/office/drawing/2014/main" id="{F0875757-B921-4728-87AA-413F44467B51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 flipV="1">
            <a:off x="5377398" y="2286000"/>
            <a:ext cx="1950832" cy="1552878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 flipV="1">
            <a:off x="4304230" y="2286449"/>
            <a:ext cx="1944000" cy="154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矩形 166"/>
          <p:cNvSpPr/>
          <p:nvPr/>
        </p:nvSpPr>
        <p:spPr>
          <a:xfrm>
            <a:off x="5538101" y="1944987"/>
            <a:ext cx="516488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0.06</a:t>
            </a:r>
            <a:endParaRPr lang="zh-TW" altLang="en-US" dirty="0"/>
          </a:p>
        </p:txBody>
      </p:sp>
      <p:sp>
        <p:nvSpPr>
          <p:cNvPr id="13" name="矩形 151">
            <a:extLst>
              <a:ext uri="{FF2B5EF4-FFF2-40B4-BE49-F238E27FC236}">
                <a16:creationId xmlns:a16="http://schemas.microsoft.com/office/drawing/2014/main" id="{8CA7E232-8BA4-4ADC-987E-F8682DD6F1EC}"/>
              </a:ext>
            </a:extLst>
          </p:cNvPr>
          <p:cNvSpPr/>
          <p:nvPr/>
        </p:nvSpPr>
        <p:spPr>
          <a:xfrm>
            <a:off x="2906354" y="2937783"/>
            <a:ext cx="574195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-0.17</a:t>
            </a:r>
            <a:endParaRPr lang="zh-TW" altLang="en-US" dirty="0"/>
          </a:p>
        </p:txBody>
      </p:sp>
      <p:sp>
        <p:nvSpPr>
          <p:cNvPr id="14" name="矩形 151">
            <a:extLst>
              <a:ext uri="{FF2B5EF4-FFF2-40B4-BE49-F238E27FC236}">
                <a16:creationId xmlns:a16="http://schemas.microsoft.com/office/drawing/2014/main" id="{1CA55850-F4D0-4047-84FE-65CF1DB161F2}"/>
              </a:ext>
            </a:extLst>
          </p:cNvPr>
          <p:cNvSpPr/>
          <p:nvPr/>
        </p:nvSpPr>
        <p:spPr>
          <a:xfrm>
            <a:off x="6644874" y="2742539"/>
            <a:ext cx="574195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-0.33</a:t>
            </a:r>
            <a:endParaRPr lang="zh-TW" altLang="en-US" dirty="0"/>
          </a:p>
        </p:txBody>
      </p:sp>
      <p:sp>
        <p:nvSpPr>
          <p:cNvPr id="15" name="矩形 151">
            <a:extLst>
              <a:ext uri="{FF2B5EF4-FFF2-40B4-BE49-F238E27FC236}">
                <a16:creationId xmlns:a16="http://schemas.microsoft.com/office/drawing/2014/main" id="{BCEA62BC-9AC7-401D-B4C0-8041C0B4ED2F}"/>
              </a:ext>
            </a:extLst>
          </p:cNvPr>
          <p:cNvSpPr/>
          <p:nvPr/>
        </p:nvSpPr>
        <p:spPr>
          <a:xfrm>
            <a:off x="8079877" y="2820931"/>
            <a:ext cx="1010913" cy="542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-0.29 </a:t>
            </a:r>
          </a:p>
          <a:p>
            <a:pPr algn="ctr"/>
            <a:r>
              <a:rPr lang="en-US" altLang="zh-TW" dirty="0"/>
              <a:t>(p = 0.09)</a:t>
            </a:r>
            <a:endParaRPr lang="zh-TW" altLang="en-US" dirty="0"/>
          </a:p>
        </p:txBody>
      </p:sp>
      <p:sp>
        <p:nvSpPr>
          <p:cNvPr id="51" name="圓角矩形 18">
            <a:extLst>
              <a:ext uri="{FF2B5EF4-FFF2-40B4-BE49-F238E27FC236}">
                <a16:creationId xmlns:a16="http://schemas.microsoft.com/office/drawing/2014/main" id="{0950FD86-1465-4C63-BBA9-9C68E74994A7}"/>
              </a:ext>
            </a:extLst>
          </p:cNvPr>
          <p:cNvSpPr/>
          <p:nvPr/>
        </p:nvSpPr>
        <p:spPr>
          <a:xfrm>
            <a:off x="166463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52" name="圓角矩形 18">
            <a:extLst>
              <a:ext uri="{FF2B5EF4-FFF2-40B4-BE49-F238E27FC236}">
                <a16:creationId xmlns:a16="http://schemas.microsoft.com/office/drawing/2014/main" id="{BB80D87D-25B4-433E-AA40-B592CAFAD3CE}"/>
              </a:ext>
            </a:extLst>
          </p:cNvPr>
          <p:cNvSpPr/>
          <p:nvPr/>
        </p:nvSpPr>
        <p:spPr>
          <a:xfrm>
            <a:off x="900079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53" name="直線單箭頭接點 11">
            <a:extLst>
              <a:ext uri="{FF2B5EF4-FFF2-40B4-BE49-F238E27FC236}">
                <a16:creationId xmlns:a16="http://schemas.microsoft.com/office/drawing/2014/main" id="{FB711D09-74E3-4A80-B719-DB2AC5A46702}"/>
              </a:ext>
            </a:extLst>
          </p:cNvPr>
          <p:cNvCxnSpPr>
            <a:cxnSpLocks/>
            <a:stCxn id="8" idx="2"/>
            <a:endCxn id="51" idx="0"/>
          </p:cNvCxnSpPr>
          <p:nvPr/>
        </p:nvCxnSpPr>
        <p:spPr>
          <a:xfrm flipH="1">
            <a:off x="1355183" y="2646449"/>
            <a:ext cx="1419047" cy="73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11">
            <a:extLst>
              <a:ext uri="{FF2B5EF4-FFF2-40B4-BE49-F238E27FC236}">
                <a16:creationId xmlns:a16="http://schemas.microsoft.com/office/drawing/2014/main" id="{503FA9D2-2CD0-4847-9C4A-AE99AD20D62D}"/>
              </a:ext>
            </a:extLst>
          </p:cNvPr>
          <p:cNvCxnSpPr>
            <a:cxnSpLocks/>
            <a:stCxn id="16" idx="2"/>
            <a:endCxn id="52" idx="0"/>
          </p:cNvCxnSpPr>
          <p:nvPr/>
        </p:nvCxnSpPr>
        <p:spPr>
          <a:xfrm>
            <a:off x="8858230" y="2646000"/>
            <a:ext cx="1331280" cy="73728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1113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圓角矩形 7"/>
          <p:cNvSpPr/>
          <p:nvPr/>
        </p:nvSpPr>
        <p:spPr>
          <a:xfrm>
            <a:off x="1244230" y="1926449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species richness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0)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7328230" y="192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Simpson diversity 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(Hill number = 2)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線單箭頭接點 9"/>
          <p:cNvCxnSpPr>
            <a:stCxn id="8" idx="3"/>
            <a:endCxn id="16" idx="1"/>
          </p:cNvCxnSpPr>
          <p:nvPr/>
        </p:nvCxnSpPr>
        <p:spPr>
          <a:xfrm flipV="1">
            <a:off x="4304230" y="2286013"/>
            <a:ext cx="3024000" cy="44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圓角矩形 18"/>
          <p:cNvSpPr/>
          <p:nvPr/>
        </p:nvSpPr>
        <p:spPr>
          <a:xfrm>
            <a:off x="2999958" y="3388878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12" name="直線單箭頭接點 11"/>
          <p:cNvCxnSpPr>
            <a:cxnSpLocks/>
            <a:stCxn id="8" idx="2"/>
            <a:endCxn id="19" idx="0"/>
          </p:cNvCxnSpPr>
          <p:nvPr/>
        </p:nvCxnSpPr>
        <p:spPr>
          <a:xfrm>
            <a:off x="2774230" y="2646449"/>
            <a:ext cx="1414448" cy="74242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圓角矩形 18">
            <a:extLst>
              <a:ext uri="{FF2B5EF4-FFF2-40B4-BE49-F238E27FC236}">
                <a16:creationId xmlns:a16="http://schemas.microsoft.com/office/drawing/2014/main" id="{47DE1866-A6CF-489C-848E-A4D8C003E3C0}"/>
              </a:ext>
            </a:extLst>
          </p:cNvPr>
          <p:cNvSpPr/>
          <p:nvPr/>
        </p:nvSpPr>
        <p:spPr>
          <a:xfrm>
            <a:off x="624823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Deterministic assembly processes (</a:t>
            </a:r>
            <a:r>
              <a:rPr lang="el-GR" altLang="zh-TW" dirty="0">
                <a:solidFill>
                  <a:schemeClr val="tx1"/>
                </a:solidFill>
              </a:rPr>
              <a:t>β</a:t>
            </a:r>
            <a:r>
              <a:rPr lang="en-US" altLang="zh-TW" dirty="0">
                <a:solidFill>
                  <a:schemeClr val="tx1"/>
                </a:solidFill>
              </a:rPr>
              <a:t>NTI) of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28" name="直線單箭頭接點 11">
            <a:extLst>
              <a:ext uri="{FF2B5EF4-FFF2-40B4-BE49-F238E27FC236}">
                <a16:creationId xmlns:a16="http://schemas.microsoft.com/office/drawing/2014/main" id="{2F63CEA1-FDB0-4466-9AF7-10C6638C7A69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 flipH="1">
            <a:off x="7436950" y="2646000"/>
            <a:ext cx="1421280" cy="737280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11">
            <a:extLst>
              <a:ext uri="{FF2B5EF4-FFF2-40B4-BE49-F238E27FC236}">
                <a16:creationId xmlns:a16="http://schemas.microsoft.com/office/drawing/2014/main" id="{F0875757-B921-4728-87AA-413F44467B51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 flipV="1">
            <a:off x="5377398" y="2286000"/>
            <a:ext cx="1950832" cy="1552878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11">
            <a:extLst>
              <a:ext uri="{FF2B5EF4-FFF2-40B4-BE49-F238E27FC236}">
                <a16:creationId xmlns:a16="http://schemas.microsoft.com/office/drawing/2014/main" id="{7DB4E6F1-6E32-4553-A7DF-D1C5A6D92F70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 flipV="1">
            <a:off x="4304230" y="2286449"/>
            <a:ext cx="1944000" cy="154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矩形 166"/>
          <p:cNvSpPr/>
          <p:nvPr/>
        </p:nvSpPr>
        <p:spPr>
          <a:xfrm>
            <a:off x="5538101" y="1944987"/>
            <a:ext cx="516488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0.06</a:t>
            </a:r>
            <a:endParaRPr lang="zh-TW" altLang="en-US" dirty="0"/>
          </a:p>
        </p:txBody>
      </p:sp>
      <p:sp>
        <p:nvSpPr>
          <p:cNvPr id="13" name="矩形 151">
            <a:extLst>
              <a:ext uri="{FF2B5EF4-FFF2-40B4-BE49-F238E27FC236}">
                <a16:creationId xmlns:a16="http://schemas.microsoft.com/office/drawing/2014/main" id="{8CA7E232-8BA4-4ADC-987E-F8682DD6F1EC}"/>
              </a:ext>
            </a:extLst>
          </p:cNvPr>
          <p:cNvSpPr/>
          <p:nvPr/>
        </p:nvSpPr>
        <p:spPr>
          <a:xfrm>
            <a:off x="2906354" y="2937783"/>
            <a:ext cx="574195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-0.17</a:t>
            </a:r>
            <a:endParaRPr lang="zh-TW" altLang="en-US" dirty="0"/>
          </a:p>
        </p:txBody>
      </p:sp>
      <p:sp>
        <p:nvSpPr>
          <p:cNvPr id="14" name="矩形 151">
            <a:extLst>
              <a:ext uri="{FF2B5EF4-FFF2-40B4-BE49-F238E27FC236}">
                <a16:creationId xmlns:a16="http://schemas.microsoft.com/office/drawing/2014/main" id="{1CA55850-F4D0-4047-84FE-65CF1DB161F2}"/>
              </a:ext>
            </a:extLst>
          </p:cNvPr>
          <p:cNvSpPr/>
          <p:nvPr/>
        </p:nvSpPr>
        <p:spPr>
          <a:xfrm>
            <a:off x="6644874" y="2742539"/>
            <a:ext cx="574195" cy="317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/>
              <a:t>-0.33</a:t>
            </a:r>
            <a:endParaRPr lang="zh-TW" altLang="en-US" dirty="0"/>
          </a:p>
        </p:txBody>
      </p:sp>
      <p:sp>
        <p:nvSpPr>
          <p:cNvPr id="15" name="矩形 151">
            <a:extLst>
              <a:ext uri="{FF2B5EF4-FFF2-40B4-BE49-F238E27FC236}">
                <a16:creationId xmlns:a16="http://schemas.microsoft.com/office/drawing/2014/main" id="{BCEA62BC-9AC7-401D-B4C0-8041C0B4ED2F}"/>
              </a:ext>
            </a:extLst>
          </p:cNvPr>
          <p:cNvSpPr/>
          <p:nvPr/>
        </p:nvSpPr>
        <p:spPr>
          <a:xfrm>
            <a:off x="8079877" y="2820931"/>
            <a:ext cx="1010913" cy="542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-0.29 </a:t>
            </a:r>
          </a:p>
          <a:p>
            <a:pPr algn="ctr"/>
            <a:r>
              <a:rPr lang="en-US" altLang="zh-TW" dirty="0"/>
              <a:t>(p = 0.09)</a:t>
            </a:r>
            <a:endParaRPr lang="zh-TW" altLang="en-US" dirty="0"/>
          </a:p>
        </p:txBody>
      </p:sp>
      <p:sp>
        <p:nvSpPr>
          <p:cNvPr id="51" name="圓角矩形 18">
            <a:extLst>
              <a:ext uri="{FF2B5EF4-FFF2-40B4-BE49-F238E27FC236}">
                <a16:creationId xmlns:a16="http://schemas.microsoft.com/office/drawing/2014/main" id="{0950FD86-1465-4C63-BBA9-9C68E74994A7}"/>
              </a:ext>
            </a:extLst>
          </p:cNvPr>
          <p:cNvSpPr/>
          <p:nvPr/>
        </p:nvSpPr>
        <p:spPr>
          <a:xfrm>
            <a:off x="166463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Bacteria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52" name="圓角矩形 18">
            <a:extLst>
              <a:ext uri="{FF2B5EF4-FFF2-40B4-BE49-F238E27FC236}">
                <a16:creationId xmlns:a16="http://schemas.microsoft.com/office/drawing/2014/main" id="{BB80D87D-25B4-433E-AA40-B592CAFAD3CE}"/>
              </a:ext>
            </a:extLst>
          </p:cNvPr>
          <p:cNvSpPr/>
          <p:nvPr/>
        </p:nvSpPr>
        <p:spPr>
          <a:xfrm>
            <a:off x="9000790" y="3383280"/>
            <a:ext cx="2377440" cy="90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Dispersal force on 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HNF community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cxnSp>
        <p:nvCxnSpPr>
          <p:cNvPr id="53" name="直線單箭頭接點 11">
            <a:extLst>
              <a:ext uri="{FF2B5EF4-FFF2-40B4-BE49-F238E27FC236}">
                <a16:creationId xmlns:a16="http://schemas.microsoft.com/office/drawing/2014/main" id="{FB711D09-74E3-4A80-B719-DB2AC5A46702}"/>
              </a:ext>
            </a:extLst>
          </p:cNvPr>
          <p:cNvCxnSpPr>
            <a:cxnSpLocks/>
            <a:stCxn id="8" idx="2"/>
            <a:endCxn id="51" idx="0"/>
          </p:cNvCxnSpPr>
          <p:nvPr/>
        </p:nvCxnSpPr>
        <p:spPr>
          <a:xfrm flipH="1">
            <a:off x="1355183" y="2646449"/>
            <a:ext cx="1419047" cy="736831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11">
            <a:extLst>
              <a:ext uri="{FF2B5EF4-FFF2-40B4-BE49-F238E27FC236}">
                <a16:creationId xmlns:a16="http://schemas.microsoft.com/office/drawing/2014/main" id="{503FA9D2-2CD0-4847-9C4A-AE99AD20D62D}"/>
              </a:ext>
            </a:extLst>
          </p:cNvPr>
          <p:cNvCxnSpPr>
            <a:cxnSpLocks/>
            <a:stCxn id="16" idx="2"/>
            <a:endCxn id="52" idx="0"/>
          </p:cNvCxnSpPr>
          <p:nvPr/>
        </p:nvCxnSpPr>
        <p:spPr>
          <a:xfrm>
            <a:off x="8858230" y="2646000"/>
            <a:ext cx="1331280" cy="73728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miter lim="800000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圓角矩形 123">
            <a:extLst>
              <a:ext uri="{FF2B5EF4-FFF2-40B4-BE49-F238E27FC236}">
                <a16:creationId xmlns:a16="http://schemas.microsoft.com/office/drawing/2014/main" id="{7277FB44-FE43-47F2-B4EE-D869DEEA8A35}"/>
              </a:ext>
            </a:extLst>
          </p:cNvPr>
          <p:cNvSpPr/>
          <p:nvPr/>
        </p:nvSpPr>
        <p:spPr>
          <a:xfrm>
            <a:off x="8318230" y="486000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HNF biomass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1" name="圓角矩形 124">
            <a:extLst>
              <a:ext uri="{FF2B5EF4-FFF2-40B4-BE49-F238E27FC236}">
                <a16:creationId xmlns:a16="http://schemas.microsoft.com/office/drawing/2014/main" id="{E84DCD4A-B744-4F9D-B51C-C13FBC8D97DA}"/>
              </a:ext>
            </a:extLst>
          </p:cNvPr>
          <p:cNvSpPr/>
          <p:nvPr/>
        </p:nvSpPr>
        <p:spPr>
          <a:xfrm>
            <a:off x="164230" y="486414"/>
            <a:ext cx="3060000" cy="720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Bacteria biomass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22" name="直線單箭頭接點 155">
            <a:extLst>
              <a:ext uri="{FF2B5EF4-FFF2-40B4-BE49-F238E27FC236}">
                <a16:creationId xmlns:a16="http://schemas.microsoft.com/office/drawing/2014/main" id="{D6024063-2DE6-4F4A-B9AA-20CD92E3102A}"/>
              </a:ext>
            </a:extLst>
          </p:cNvPr>
          <p:cNvCxnSpPr>
            <a:cxnSpLocks/>
            <a:stCxn id="8" idx="0"/>
            <a:endCxn id="21" idx="2"/>
          </p:cNvCxnSpPr>
          <p:nvPr/>
        </p:nvCxnSpPr>
        <p:spPr>
          <a:xfrm flipH="1" flipV="1">
            <a:off x="1694230" y="1206414"/>
            <a:ext cx="1080000" cy="720035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158">
            <a:extLst>
              <a:ext uri="{FF2B5EF4-FFF2-40B4-BE49-F238E27FC236}">
                <a16:creationId xmlns:a16="http://schemas.microsoft.com/office/drawing/2014/main" id="{68F71A33-E4F2-4BD6-BC23-051C38B06DD6}"/>
              </a:ext>
            </a:extLst>
          </p:cNvPr>
          <p:cNvCxnSpPr>
            <a:cxnSpLocks/>
            <a:stCxn id="16" idx="0"/>
            <a:endCxn id="20" idx="2"/>
          </p:cNvCxnSpPr>
          <p:nvPr/>
        </p:nvCxnSpPr>
        <p:spPr>
          <a:xfrm flipV="1">
            <a:off x="8858230" y="1206000"/>
            <a:ext cx="990000" cy="72000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163">
            <a:extLst>
              <a:ext uri="{FF2B5EF4-FFF2-40B4-BE49-F238E27FC236}">
                <a16:creationId xmlns:a16="http://schemas.microsoft.com/office/drawing/2014/main" id="{08B2DEF5-8630-4C14-A7B2-A247FA80D56B}"/>
              </a:ext>
            </a:extLst>
          </p:cNvPr>
          <p:cNvCxnSpPr>
            <a:cxnSpLocks/>
            <a:stCxn id="20" idx="1"/>
            <a:endCxn id="21" idx="3"/>
          </p:cNvCxnSpPr>
          <p:nvPr/>
        </p:nvCxnSpPr>
        <p:spPr>
          <a:xfrm flipH="1">
            <a:off x="3224230" y="846000"/>
            <a:ext cx="5094000" cy="414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0">
            <a:extLst>
              <a:ext uri="{FF2B5EF4-FFF2-40B4-BE49-F238E27FC236}">
                <a16:creationId xmlns:a16="http://schemas.microsoft.com/office/drawing/2014/main" id="{B0431B19-7CF2-428D-BB70-2A5B4FBF573D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 flipH="1">
            <a:off x="2774230" y="1206000"/>
            <a:ext cx="7074000" cy="72044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1">
            <a:extLst>
              <a:ext uri="{FF2B5EF4-FFF2-40B4-BE49-F238E27FC236}">
                <a16:creationId xmlns:a16="http://schemas.microsoft.com/office/drawing/2014/main" id="{FD788D2F-9CAF-4732-BC19-E42BDD8234FA}"/>
              </a:ext>
            </a:extLst>
          </p:cNvPr>
          <p:cNvCxnSpPr>
            <a:cxnSpLocks/>
            <a:stCxn id="21" idx="2"/>
            <a:endCxn id="16" idx="0"/>
          </p:cNvCxnSpPr>
          <p:nvPr/>
        </p:nvCxnSpPr>
        <p:spPr>
          <a:xfrm>
            <a:off x="1694230" y="1206414"/>
            <a:ext cx="7164000" cy="719586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arrow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151">
            <a:extLst>
              <a:ext uri="{FF2B5EF4-FFF2-40B4-BE49-F238E27FC236}">
                <a16:creationId xmlns:a16="http://schemas.microsoft.com/office/drawing/2014/main" id="{A81A412F-E501-42CB-B98D-9151033FDB08}"/>
              </a:ext>
            </a:extLst>
          </p:cNvPr>
          <p:cNvSpPr/>
          <p:nvPr/>
        </p:nvSpPr>
        <p:spPr>
          <a:xfrm>
            <a:off x="6486861" y="1132605"/>
            <a:ext cx="1291369" cy="317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-0.55 (p = 0.09)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08895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E1AFA3-68AA-4EFE-A6E1-5E24D96281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038" t="42138" r="22113" b="14912"/>
          <a:stretch/>
        </p:blipFill>
        <p:spPr>
          <a:xfrm>
            <a:off x="7563265" y="1739521"/>
            <a:ext cx="3957223" cy="39535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13262D-B3D8-42D6-A731-F49E592CAC96}"/>
              </a:ext>
            </a:extLst>
          </p:cNvPr>
          <p:cNvSpPr/>
          <p:nvPr/>
        </p:nvSpPr>
        <p:spPr>
          <a:xfrm>
            <a:off x="7148210" y="1764421"/>
            <a:ext cx="2076413" cy="500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CFD908-774C-427D-9D29-D8193B1DDFBD}"/>
              </a:ext>
            </a:extLst>
          </p:cNvPr>
          <p:cNvSpPr/>
          <p:nvPr/>
        </p:nvSpPr>
        <p:spPr>
          <a:xfrm>
            <a:off x="7380078" y="2833620"/>
            <a:ext cx="868300" cy="500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262406-547E-4D28-9AAB-1C6225A6BE38}"/>
              </a:ext>
            </a:extLst>
          </p:cNvPr>
          <p:cNvSpPr txBox="1"/>
          <p:nvPr/>
        </p:nvSpPr>
        <p:spPr>
          <a:xfrm>
            <a:off x="9383547" y="3988929"/>
            <a:ext cx="1054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Null mean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A61D41E-CC5C-4EC7-9B89-AFBE0314300A}"/>
              </a:ext>
            </a:extLst>
          </p:cNvPr>
          <p:cNvCxnSpPr>
            <a:cxnSpLocks/>
          </p:cNvCxnSpPr>
          <p:nvPr/>
        </p:nvCxnSpPr>
        <p:spPr>
          <a:xfrm flipV="1">
            <a:off x="9532542" y="1397234"/>
            <a:ext cx="0" cy="365760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5659D7B-05C4-4F35-9957-2A3478A1C5B3}"/>
              </a:ext>
            </a:extLst>
          </p:cNvPr>
          <p:cNvCxnSpPr>
            <a:cxnSpLocks/>
          </p:cNvCxnSpPr>
          <p:nvPr/>
        </p:nvCxnSpPr>
        <p:spPr>
          <a:xfrm flipV="1">
            <a:off x="8267458" y="1397234"/>
            <a:ext cx="19386" cy="365760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020A614-1A53-4861-8676-9ADF6CE652F7}"/>
              </a:ext>
            </a:extLst>
          </p:cNvPr>
          <p:cNvSpPr txBox="1"/>
          <p:nvPr/>
        </p:nvSpPr>
        <p:spPr>
          <a:xfrm>
            <a:off x="7098273" y="4108188"/>
            <a:ext cx="1197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MNTD</a:t>
            </a:r>
            <a:r>
              <a:rPr lang="en-US" sz="2000" baseline="-25000" dirty="0" err="1"/>
              <a:t>obs</a:t>
            </a:r>
            <a:endParaRPr lang="en-US" sz="2000" baseline="-25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5E1AE8-D57C-4C0F-9F63-46DA6055C95A}"/>
              </a:ext>
            </a:extLst>
          </p:cNvPr>
          <p:cNvSpPr txBox="1"/>
          <p:nvPr/>
        </p:nvSpPr>
        <p:spPr>
          <a:xfrm>
            <a:off x="8391918" y="860491"/>
            <a:ext cx="10542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altLang="zh-TW" sz="2000" b="1" dirty="0">
                <a:solidFill>
                  <a:schemeClr val="accent6">
                    <a:lumMod val="75000"/>
                  </a:schemeClr>
                </a:solidFill>
              </a:rPr>
              <a:t>α</a:t>
            </a: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</a:rPr>
              <a:t>NTI</a:t>
            </a:r>
            <a:endParaRPr lang="zh-TW" altLang="en-US" sz="2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66F4BD-9989-4411-9466-B082EB67818B}"/>
              </a:ext>
            </a:extLst>
          </p:cNvPr>
          <p:cNvSpPr/>
          <p:nvPr/>
        </p:nvSpPr>
        <p:spPr>
          <a:xfrm>
            <a:off x="8167800" y="5619558"/>
            <a:ext cx="2736340" cy="500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MNTD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92B09CE-CB3E-451F-8B3B-2C29F8A4CF6B}"/>
              </a:ext>
            </a:extLst>
          </p:cNvPr>
          <p:cNvCxnSpPr>
            <a:cxnSpLocks/>
          </p:cNvCxnSpPr>
          <p:nvPr/>
        </p:nvCxnSpPr>
        <p:spPr>
          <a:xfrm>
            <a:off x="8296175" y="1531595"/>
            <a:ext cx="1245698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9350C6F-C042-4BC8-8F16-D75EBA5F31E4}"/>
              </a:ext>
            </a:extLst>
          </p:cNvPr>
          <p:cNvSpPr txBox="1"/>
          <p:nvPr/>
        </p:nvSpPr>
        <p:spPr>
          <a:xfrm>
            <a:off x="0" y="0"/>
            <a:ext cx="115204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Positive </a:t>
            </a:r>
            <a:r>
              <a:rPr lang="el-GR" sz="3200" dirty="0"/>
              <a:t>α</a:t>
            </a:r>
            <a:r>
              <a:rPr lang="en-US" altLang="zh-TW" sz="3200" dirty="0"/>
              <a:t>NTI</a:t>
            </a:r>
            <a:r>
              <a:rPr lang="zh-TW" altLang="en-US" sz="3200" dirty="0"/>
              <a:t> </a:t>
            </a:r>
            <a:r>
              <a:rPr lang="en-US" altLang="zh-TW" sz="3200" dirty="0"/>
              <a:t>:</a:t>
            </a:r>
            <a:r>
              <a:rPr lang="zh-TW" altLang="en-US" sz="3200" dirty="0"/>
              <a:t> </a:t>
            </a:r>
            <a:r>
              <a:rPr lang="en-US" altLang="zh-TW" sz="3200" dirty="0"/>
              <a:t>divergent selection</a:t>
            </a:r>
          </a:p>
          <a:p>
            <a:r>
              <a:rPr lang="en-US" sz="3200" dirty="0"/>
              <a:t>Negative </a:t>
            </a:r>
            <a:r>
              <a:rPr lang="el-GR" sz="3200" dirty="0"/>
              <a:t>α</a:t>
            </a:r>
            <a:r>
              <a:rPr lang="en-US" altLang="zh-TW" sz="3200" dirty="0"/>
              <a:t>NTI</a:t>
            </a:r>
            <a:r>
              <a:rPr lang="zh-TW" altLang="en-US" sz="3200" dirty="0"/>
              <a:t> </a:t>
            </a:r>
            <a:r>
              <a:rPr lang="en-US" altLang="zh-TW" sz="3200" dirty="0"/>
              <a:t>:</a:t>
            </a:r>
            <a:r>
              <a:rPr lang="zh-TW" altLang="en-US" sz="3200" dirty="0"/>
              <a:t> </a:t>
            </a:r>
            <a:r>
              <a:rPr lang="en-US" altLang="zh-TW" sz="3200" dirty="0"/>
              <a:t>homogeneous selection</a:t>
            </a: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91211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C6F38A-A550-44EE-94CC-5159BF3ACD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038" t="42138" r="22113" b="14912"/>
          <a:stretch/>
        </p:blipFill>
        <p:spPr>
          <a:xfrm>
            <a:off x="6816815" y="1358292"/>
            <a:ext cx="3957223" cy="395352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6DA0F19-2BE3-41D7-B051-8E9422DF9CFB}"/>
              </a:ext>
            </a:extLst>
          </p:cNvPr>
          <p:cNvSpPr/>
          <p:nvPr/>
        </p:nvSpPr>
        <p:spPr>
          <a:xfrm>
            <a:off x="6401760" y="1383192"/>
            <a:ext cx="2076413" cy="500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34F119-86AB-4CC5-84A7-9551C9C9A00E}"/>
              </a:ext>
            </a:extLst>
          </p:cNvPr>
          <p:cNvSpPr/>
          <p:nvPr/>
        </p:nvSpPr>
        <p:spPr>
          <a:xfrm>
            <a:off x="6633628" y="2452391"/>
            <a:ext cx="868300" cy="500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A92010-822B-4131-A312-EA18C55FF2CA}"/>
              </a:ext>
            </a:extLst>
          </p:cNvPr>
          <p:cNvSpPr txBox="1"/>
          <p:nvPr/>
        </p:nvSpPr>
        <p:spPr>
          <a:xfrm>
            <a:off x="8637097" y="3607700"/>
            <a:ext cx="1054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Null mean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0495D0F-C313-4B70-A401-9784D98B3018}"/>
              </a:ext>
            </a:extLst>
          </p:cNvPr>
          <p:cNvCxnSpPr>
            <a:cxnSpLocks/>
          </p:cNvCxnSpPr>
          <p:nvPr/>
        </p:nvCxnSpPr>
        <p:spPr>
          <a:xfrm flipV="1">
            <a:off x="8786092" y="1016005"/>
            <a:ext cx="0" cy="365760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D0E8054-E009-4D1B-9AD2-B802B09289E4}"/>
              </a:ext>
            </a:extLst>
          </p:cNvPr>
          <p:cNvCxnSpPr>
            <a:cxnSpLocks/>
          </p:cNvCxnSpPr>
          <p:nvPr/>
        </p:nvCxnSpPr>
        <p:spPr>
          <a:xfrm flipV="1">
            <a:off x="7521008" y="1016005"/>
            <a:ext cx="19386" cy="3657600"/>
          </a:xfrm>
          <a:prstGeom prst="line">
            <a:avLst/>
          </a:prstGeom>
          <a:ln w="381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47A7E88-F5EE-4EBB-9D52-48DBE2BC69CF}"/>
              </a:ext>
            </a:extLst>
          </p:cNvPr>
          <p:cNvSpPr txBox="1"/>
          <p:nvPr/>
        </p:nvSpPr>
        <p:spPr>
          <a:xfrm>
            <a:off x="6351823" y="3726959"/>
            <a:ext cx="1197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Chao</a:t>
            </a:r>
            <a:r>
              <a:rPr lang="en-US" sz="2000" baseline="-25000" dirty="0" err="1"/>
              <a:t>obs</a:t>
            </a:r>
            <a:endParaRPr lang="en-US" sz="2000" baseline="-25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7C529-2A16-4619-BD00-206C18D4D14B}"/>
              </a:ext>
            </a:extLst>
          </p:cNvPr>
          <p:cNvSpPr txBox="1"/>
          <p:nvPr/>
        </p:nvSpPr>
        <p:spPr>
          <a:xfrm>
            <a:off x="7592931" y="292387"/>
            <a:ext cx="1159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Dispersal force</a:t>
            </a:r>
            <a:endParaRPr lang="en-U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BA233B-0CA4-45B9-A3B9-15F73B218EFE}"/>
              </a:ext>
            </a:extLst>
          </p:cNvPr>
          <p:cNvSpPr/>
          <p:nvPr/>
        </p:nvSpPr>
        <p:spPr>
          <a:xfrm>
            <a:off x="7439966" y="5376875"/>
            <a:ext cx="2736340" cy="500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Community dissimilarity (Chao’s </a:t>
            </a:r>
            <a:r>
              <a:rPr lang="el-GR" sz="2000" dirty="0">
                <a:solidFill>
                  <a:schemeClr val="tx1"/>
                </a:solidFill>
              </a:rPr>
              <a:t>β</a:t>
            </a:r>
            <a:r>
              <a:rPr lang="en-US" sz="2000" dirty="0">
                <a:solidFill>
                  <a:schemeClr val="tx1"/>
                </a:solidFill>
              </a:rPr>
              <a:t> diversity)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8E2B61-3063-41D1-A7F2-6E6404390338}"/>
              </a:ext>
            </a:extLst>
          </p:cNvPr>
          <p:cNvCxnSpPr>
            <a:cxnSpLocks/>
          </p:cNvCxnSpPr>
          <p:nvPr/>
        </p:nvCxnSpPr>
        <p:spPr>
          <a:xfrm>
            <a:off x="7549725" y="1150366"/>
            <a:ext cx="1245698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B777C16-368D-4692-8762-836C7F9CFC73}"/>
              </a:ext>
            </a:extLst>
          </p:cNvPr>
          <p:cNvSpPr txBox="1"/>
          <p:nvPr/>
        </p:nvSpPr>
        <p:spPr>
          <a:xfrm>
            <a:off x="0" y="0"/>
            <a:ext cx="67392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/>
              <a:t>D</a:t>
            </a:r>
            <a:r>
              <a:rPr lang="en-US" sz="3200" b="1" dirty="0"/>
              <a:t>ispersal force</a:t>
            </a:r>
          </a:p>
          <a:p>
            <a:r>
              <a:rPr lang="en-US" sz="3200" dirty="0"/>
              <a:t>Inferred from community dissimilarity</a:t>
            </a:r>
          </a:p>
          <a:p>
            <a:r>
              <a:rPr lang="en-US" sz="3200" dirty="0"/>
              <a:t>Positive </a:t>
            </a:r>
            <a:r>
              <a:rPr lang="en-US" altLang="zh-TW" sz="3200" dirty="0"/>
              <a:t>:</a:t>
            </a:r>
            <a:r>
              <a:rPr lang="zh-TW" altLang="en-US" sz="3200" dirty="0"/>
              <a:t> </a:t>
            </a:r>
            <a:r>
              <a:rPr lang="en-US" altLang="zh-TW" sz="3200" dirty="0"/>
              <a:t>divergent dispersal</a:t>
            </a:r>
          </a:p>
          <a:p>
            <a:r>
              <a:rPr lang="en-US" sz="3200" dirty="0"/>
              <a:t>Negative : </a:t>
            </a:r>
            <a:r>
              <a:rPr lang="en-US" altLang="zh-TW" sz="3200" dirty="0"/>
              <a:t>homogeneous dispersal</a:t>
            </a: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5639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71098EB9-EC2B-4AD3-94EA-0FA59682EF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75" y="0"/>
            <a:ext cx="7430937" cy="611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57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D985765B-D527-4F94-BC51-2054F2E50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75" y="0"/>
            <a:ext cx="7430937" cy="61198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4EB65F-3CC2-48CB-AC1D-1E574D542E0B}"/>
              </a:ext>
            </a:extLst>
          </p:cNvPr>
          <p:cNvSpPr/>
          <p:nvPr/>
        </p:nvSpPr>
        <p:spPr>
          <a:xfrm>
            <a:off x="2237465" y="3782006"/>
            <a:ext cx="671803" cy="5691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9E591A-5CD9-42A4-80F7-8134E9D18453}"/>
              </a:ext>
            </a:extLst>
          </p:cNvPr>
          <p:cNvSpPr/>
          <p:nvPr/>
        </p:nvSpPr>
        <p:spPr>
          <a:xfrm>
            <a:off x="5545494" y="3782008"/>
            <a:ext cx="671803" cy="5691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3D402D-5D3B-43F9-8C1D-6A3C82900738}"/>
              </a:ext>
            </a:extLst>
          </p:cNvPr>
          <p:cNvSpPr/>
          <p:nvPr/>
        </p:nvSpPr>
        <p:spPr>
          <a:xfrm>
            <a:off x="6204856" y="3212841"/>
            <a:ext cx="671803" cy="56916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1B3641D-A6E3-4067-870D-0AFFEC2A6B2D}"/>
              </a:ext>
            </a:extLst>
          </p:cNvPr>
          <p:cNvSpPr/>
          <p:nvPr/>
        </p:nvSpPr>
        <p:spPr>
          <a:xfrm>
            <a:off x="5533053" y="468087"/>
            <a:ext cx="671803" cy="56916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DF0517-BA2C-422B-A48E-C0489189CF17}"/>
              </a:ext>
            </a:extLst>
          </p:cNvPr>
          <p:cNvSpPr/>
          <p:nvPr/>
        </p:nvSpPr>
        <p:spPr>
          <a:xfrm>
            <a:off x="6204855" y="2643674"/>
            <a:ext cx="671803" cy="56916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09A8E9-E5E7-4BD5-BB89-35EEEADE2AA1}"/>
              </a:ext>
            </a:extLst>
          </p:cNvPr>
          <p:cNvSpPr/>
          <p:nvPr/>
        </p:nvSpPr>
        <p:spPr>
          <a:xfrm>
            <a:off x="4864508" y="3782006"/>
            <a:ext cx="671803" cy="5691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B13592-6D0F-4FFF-86FF-623D4D19EC64}"/>
              </a:ext>
            </a:extLst>
          </p:cNvPr>
          <p:cNvSpPr/>
          <p:nvPr/>
        </p:nvSpPr>
        <p:spPr>
          <a:xfrm>
            <a:off x="5533051" y="2643672"/>
            <a:ext cx="671803" cy="56916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EAF1F4B-601B-477E-8304-671F2963325F}"/>
              </a:ext>
            </a:extLst>
          </p:cNvPr>
          <p:cNvSpPr/>
          <p:nvPr/>
        </p:nvSpPr>
        <p:spPr>
          <a:xfrm>
            <a:off x="4856656" y="3212840"/>
            <a:ext cx="671803" cy="5691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60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3ED84CFD-04EC-44BA-82E7-5FD8640BC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75" y="0"/>
            <a:ext cx="7430937" cy="611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133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hoto&#10;&#10;Description automatically generated">
            <a:extLst>
              <a:ext uri="{FF2B5EF4-FFF2-40B4-BE49-F238E27FC236}">
                <a16:creationId xmlns:a16="http://schemas.microsoft.com/office/drawing/2014/main" id="{8F64CD47-EC7F-4368-8D48-1D577526FF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75" y="0"/>
            <a:ext cx="7430937" cy="611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34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F8A92596-6580-4DC3-80C3-C08546411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784"/>
            <a:ext cx="11520488" cy="576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933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407</TotalTime>
  <Words>504</Words>
  <Application>Microsoft Office PowerPoint</Application>
  <PresentationFormat>Custom</PresentationFormat>
  <Paragraphs>141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Chang, Feng-Hsun</dc:creator>
  <cp:lastModifiedBy>Chang, Feng-Hsun</cp:lastModifiedBy>
  <cp:revision>41</cp:revision>
  <dcterms:created xsi:type="dcterms:W3CDTF">2020-01-08T08:28:06Z</dcterms:created>
  <dcterms:modified xsi:type="dcterms:W3CDTF">2020-01-23T04:06:44Z</dcterms:modified>
</cp:coreProperties>
</file>